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284" r:id="rId2"/>
    <p:sldId id="385" r:id="rId3"/>
    <p:sldId id="388" r:id="rId4"/>
    <p:sldId id="387" r:id="rId5"/>
    <p:sldId id="415" r:id="rId6"/>
    <p:sldId id="416" r:id="rId7"/>
    <p:sldId id="417" r:id="rId8"/>
    <p:sldId id="418" r:id="rId9"/>
    <p:sldId id="386" r:id="rId10"/>
    <p:sldId id="419" r:id="rId11"/>
    <p:sldId id="389" r:id="rId12"/>
    <p:sldId id="426" r:id="rId13"/>
    <p:sldId id="420" r:id="rId14"/>
    <p:sldId id="421" r:id="rId15"/>
    <p:sldId id="422" r:id="rId16"/>
    <p:sldId id="424" r:id="rId17"/>
    <p:sldId id="391" r:id="rId18"/>
    <p:sldId id="392" r:id="rId19"/>
    <p:sldId id="425" r:id="rId20"/>
    <p:sldId id="402" r:id="rId21"/>
    <p:sldId id="403" r:id="rId22"/>
    <p:sldId id="405" r:id="rId23"/>
    <p:sldId id="423" r:id="rId24"/>
    <p:sldId id="414" r:id="rId25"/>
    <p:sldId id="413" r:id="rId26"/>
    <p:sldId id="412" r:id="rId27"/>
    <p:sldId id="409" r:id="rId28"/>
    <p:sldId id="410" r:id="rId29"/>
    <p:sldId id="411" r:id="rId30"/>
    <p:sldId id="33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1C4"/>
    <a:srgbClr val="00297A"/>
    <a:srgbClr val="575757"/>
    <a:srgbClr val="BFBFBF"/>
    <a:srgbClr val="E60000"/>
    <a:srgbClr val="41CA1C"/>
    <a:srgbClr val="E5EEFF"/>
    <a:srgbClr val="A4A48A"/>
    <a:srgbClr val="FFFBE5"/>
    <a:srgbClr val="8E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509" autoAdjust="0"/>
    <p:restoredTop sz="93163" autoAdjust="0"/>
  </p:normalViewPr>
  <p:slideViewPr>
    <p:cSldViewPr snapToGrid="0">
      <p:cViewPr varScale="1">
        <p:scale>
          <a:sx n="111" d="100"/>
          <a:sy n="111" d="100"/>
        </p:scale>
        <p:origin x="426" y="102"/>
      </p:cViewPr>
      <p:guideLst>
        <p:guide orient="horz" pos="2160"/>
        <p:guide pos="3840"/>
      </p:guideLst>
    </p:cSldViewPr>
  </p:slideViewPr>
  <p:outlineViewPr>
    <p:cViewPr>
      <p:scale>
        <a:sx n="33" d="100"/>
        <a:sy n="33" d="100"/>
      </p:scale>
      <p:origin x="0" y="2310"/>
    </p:cViewPr>
  </p:outlineViewPr>
  <p:notesTextViewPr>
    <p:cViewPr>
      <p:scale>
        <a:sx n="3" d="2"/>
        <a:sy n="3" d="2"/>
      </p:scale>
      <p:origin x="0" y="0"/>
    </p:cViewPr>
  </p:notesTextViewPr>
  <p:sorterViewPr>
    <p:cViewPr>
      <p:scale>
        <a:sx n="100" d="100"/>
        <a:sy n="100" d="100"/>
      </p:scale>
      <p:origin x="0" y="-103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B35E22-B706-4C37-A978-4C1CAA7F66D9}" type="datetimeFigureOut">
              <a:rPr lang="en-GB" smtClean="0"/>
              <a:t>18/02/2020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E6A8DFC-1F1D-4379-8A25-FE60E679FAB6}" type="slidenum">
              <a:rPr lang="en-GB" smtClean="0"/>
              <a:t>‹#›</a:t>
            </a:fld>
            <a:endParaRPr lang="en-GB"/>
          </a:p>
        </p:txBody>
      </p:sp>
    </p:spTree>
    <p:extLst>
      <p:ext uri="{BB962C8B-B14F-4D97-AF65-F5344CB8AC3E}">
        <p14:creationId xmlns:p14="http://schemas.microsoft.com/office/powerpoint/2010/main" val="31031266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A1. Cover">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10B5787-5CA1-40C2-B2C2-52E07F16CF9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4226892" y="4737626"/>
            <a:ext cx="5482843" cy="1329595"/>
          </a:xfrm>
          <a:prstGeom prst="rect">
            <a:avLst/>
          </a:prstGeom>
        </p:spPr>
        <p:txBody>
          <a:bodyPr wrap="square" lIns="0" tIns="0" rIns="0" bIns="0" anchor="t" anchorCtr="0">
            <a:spAutoFit/>
          </a:bodyPr>
          <a:lstStyle>
            <a:lvl1pPr algn="l">
              <a:lnSpc>
                <a:spcPct val="80000"/>
              </a:lnSpc>
              <a:defRPr sz="5400" b="1">
                <a:solidFill>
                  <a:srgbClr val="00297A"/>
                </a:solidFill>
                <a:latin typeface="Cambria" panose="02040503050406030204" pitchFamily="18"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6226936" y="475880"/>
            <a:ext cx="5482844" cy="1393863"/>
          </a:xfrm>
          <a:prstGeom prst="rect">
            <a:avLst/>
          </a:prstGeom>
        </p:spPr>
        <p:txBody>
          <a:bodyPr lIns="0" tIns="0" rIns="0" bIns="0"/>
          <a:lstStyle>
            <a:lvl1pPr marL="0" indent="0" algn="r">
              <a:lnSpc>
                <a:spcPct val="100000"/>
              </a:lnSpc>
              <a:spcBef>
                <a:spcPts val="0"/>
              </a:spcBef>
              <a:buNone/>
              <a:defRPr sz="18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Tree>
    <p:extLst>
      <p:ext uri="{BB962C8B-B14F-4D97-AF65-F5344CB8AC3E}">
        <p14:creationId xmlns:p14="http://schemas.microsoft.com/office/powerpoint/2010/main" val="301765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D0C827-F1CF-4459-AA15-3F097FBC7BF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13" name="Subtitle 2">
            <a:extLst>
              <a:ext uri="{FF2B5EF4-FFF2-40B4-BE49-F238E27FC236}">
                <a16:creationId xmlns:a16="http://schemas.microsoft.com/office/drawing/2014/main" id="{1174EED5-D33F-4E5C-9F42-3253630601C5}"/>
              </a:ext>
            </a:extLst>
          </p:cNvPr>
          <p:cNvSpPr>
            <a:spLocks noGrp="1"/>
          </p:cNvSpPr>
          <p:nvPr>
            <p:ph type="subTitle" idx="17"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4" name="Title 1">
            <a:extLst>
              <a:ext uri="{FF2B5EF4-FFF2-40B4-BE49-F238E27FC236}">
                <a16:creationId xmlns:a16="http://schemas.microsoft.com/office/drawing/2014/main" id="{93BA1118-F54B-4F0E-89B2-DF2FD8446D67}"/>
              </a:ext>
            </a:extLst>
          </p:cNvPr>
          <p:cNvSpPr>
            <a:spLocks noGrp="1"/>
          </p:cNvSpPr>
          <p:nvPr>
            <p:ph type="ctrTitle"/>
          </p:nvPr>
        </p:nvSpPr>
        <p:spPr>
          <a:xfrm>
            <a:off x="2442750" y="2954053"/>
            <a:ext cx="5482843" cy="1083374"/>
          </a:xfrm>
          <a:prstGeom prst="rect">
            <a:avLst/>
          </a:prstGeom>
        </p:spPr>
        <p:txBody>
          <a:bodyPr wrap="square" lIns="0" tIns="0" rIns="0" bIns="0" anchor="t" anchorCtr="0">
            <a:spAutoFit/>
          </a:bodyPr>
          <a:lstStyle>
            <a:lvl1pPr algn="l">
              <a:lnSpc>
                <a:spcPct val="80000"/>
              </a:lnSpc>
              <a:defRPr sz="4400" b="1">
                <a:solidFill>
                  <a:srgbClr val="00297A"/>
                </a:solidFill>
                <a:latin typeface="Cambria" panose="02040503050406030204" pitchFamily="18" charset="0"/>
                <a:cs typeface="Calibri" panose="020F0502020204030204" pitchFamily="34" charset="0"/>
              </a:defRPr>
            </a:lvl1pPr>
          </a:lstStyle>
          <a:p>
            <a:r>
              <a:rPr lang="en-US" dirty="0"/>
              <a:t>Click to edit Master title style</a:t>
            </a:r>
            <a:endParaRPr lang="en-GB" dirty="0"/>
          </a:p>
        </p:txBody>
      </p:sp>
    </p:spTree>
    <p:extLst>
      <p:ext uri="{BB962C8B-B14F-4D97-AF65-F5344CB8AC3E}">
        <p14:creationId xmlns:p14="http://schemas.microsoft.com/office/powerpoint/2010/main" val="4000160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 Clean">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A191D-3166-434F-A0D4-BFF85408A2B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sp>
        <p:nvSpPr>
          <p:cNvPr id="19" name="Title 1"/>
          <p:cNvSpPr>
            <a:spLocks noGrp="1"/>
          </p:cNvSpPr>
          <p:nvPr>
            <p:ph type="title" hasCustomPrompt="1"/>
          </p:nvPr>
        </p:nvSpPr>
        <p:spPr>
          <a:xfrm>
            <a:off x="928048" y="1157236"/>
            <a:ext cx="10289714"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
        <p:nvSpPr>
          <p:cNvPr id="6" name="Subtitle 2">
            <a:extLst>
              <a:ext uri="{FF2B5EF4-FFF2-40B4-BE49-F238E27FC236}">
                <a16:creationId xmlns:a16="http://schemas.microsoft.com/office/drawing/2014/main" id="{A5020E99-93AB-4864-A14A-530AF53B6207}"/>
              </a:ext>
            </a:extLst>
          </p:cNvPr>
          <p:cNvSpPr>
            <a:spLocks noGrp="1"/>
          </p:cNvSpPr>
          <p:nvPr>
            <p:ph type="subTitle" idx="13"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pic>
        <p:nvPicPr>
          <p:cNvPr id="7" name="Graphic 6">
            <a:extLst>
              <a:ext uri="{FF2B5EF4-FFF2-40B4-BE49-F238E27FC236}">
                <a16:creationId xmlns:a16="http://schemas.microsoft.com/office/drawing/2014/main" id="{AA5C061D-1567-4D05-B757-435B61399B5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Tree>
    <p:extLst>
      <p:ext uri="{BB962C8B-B14F-4D97-AF65-F5344CB8AC3E}">
        <p14:creationId xmlns:p14="http://schemas.microsoft.com/office/powerpoint/2010/main" val="5132079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 Back">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BFB5404-6AE2-49EC-9EE6-61F7FAE181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ubtitle 2"/>
          <p:cNvSpPr txBox="1">
            <a:spLocks/>
          </p:cNvSpPr>
          <p:nvPr userDrawn="1"/>
        </p:nvSpPr>
        <p:spPr>
          <a:xfrm>
            <a:off x="320722" y="6030519"/>
            <a:ext cx="11389058" cy="288394"/>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mbria" panose="02040503050406030204" pitchFamily="18"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400" dirty="0"/>
              <a:t>www.aukpi.org</a:t>
            </a:r>
            <a:endParaRPr lang="en-GB" sz="2400" dirty="0"/>
          </a:p>
        </p:txBody>
      </p:sp>
    </p:spTree>
    <p:extLst>
      <p:ext uri="{BB962C8B-B14F-4D97-AF65-F5344CB8AC3E}">
        <p14:creationId xmlns:p14="http://schemas.microsoft.com/office/powerpoint/2010/main" val="3908135081"/>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 Back Al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A6E050E-F18B-4D81-838C-95FF85824B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1" name="Subtitle 2"/>
          <p:cNvSpPr txBox="1">
            <a:spLocks/>
          </p:cNvSpPr>
          <p:nvPr userDrawn="1"/>
        </p:nvSpPr>
        <p:spPr>
          <a:xfrm>
            <a:off x="320722" y="6030519"/>
            <a:ext cx="11389058" cy="288394"/>
          </a:xfrm>
          <a:prstGeom prst="rect">
            <a:avLst/>
          </a:prstGeom>
        </p:spPr>
        <p:txBody>
          <a:bodyPr lIns="0" tIns="0" rIns="0" bIns="0"/>
          <a:lstStyle>
            <a:lvl1pPr marL="0" indent="0" algn="r" defTabSz="914400" rtl="0" eaLnBrk="1" latinLnBrk="0" hangingPunct="1">
              <a:lnSpc>
                <a:spcPct val="90000"/>
              </a:lnSpc>
              <a:spcBef>
                <a:spcPts val="1000"/>
              </a:spcBef>
              <a:buFont typeface="Arial" panose="020B0604020202020204" pitchFamily="34" charset="0"/>
              <a:buNone/>
              <a:defRPr sz="1800" kern="1200">
                <a:solidFill>
                  <a:schemeClr val="bg1"/>
                </a:solidFill>
                <a:latin typeface="Cambria" panose="02040503050406030204" pitchFamily="18"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en-US" sz="2400" dirty="0"/>
              <a:t>www.aukpi.org</a:t>
            </a:r>
            <a:endParaRPr lang="en-GB" sz="2400" dirty="0"/>
          </a:p>
        </p:txBody>
      </p:sp>
    </p:spTree>
    <p:extLst>
      <p:ext uri="{BB962C8B-B14F-4D97-AF65-F5344CB8AC3E}">
        <p14:creationId xmlns:p14="http://schemas.microsoft.com/office/powerpoint/2010/main" val="232529614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A2. Cover_al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C2DF4E33-E9AC-4089-8843-22D5F4AADCB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3666238" y="1532317"/>
            <a:ext cx="5482843" cy="1329595"/>
          </a:xfrm>
          <a:prstGeom prst="rect">
            <a:avLst/>
          </a:prstGeom>
        </p:spPr>
        <p:txBody>
          <a:bodyPr wrap="square" lIns="0" tIns="0" rIns="0" bIns="0" anchor="t" anchorCtr="0">
            <a:spAutoFit/>
          </a:bodyPr>
          <a:lstStyle>
            <a:lvl1pPr algn="l">
              <a:lnSpc>
                <a:spcPct val="80000"/>
              </a:lnSpc>
              <a:defRPr sz="5400" b="1">
                <a:solidFill>
                  <a:schemeClr val="bg1"/>
                </a:solidFill>
                <a:latin typeface="Cambria" panose="02040503050406030204" pitchFamily="18" charset="0"/>
                <a:cs typeface="Calibri" panose="020F0502020204030204" pitchFamily="34" charset="0"/>
              </a:defRPr>
            </a:lvl1pPr>
          </a:lstStyle>
          <a:p>
            <a:r>
              <a:rPr lang="en-US" dirty="0"/>
              <a:t>Click to edit Master title style</a:t>
            </a:r>
            <a:endParaRPr lang="en-GB" dirty="0"/>
          </a:p>
        </p:txBody>
      </p:sp>
      <p:sp>
        <p:nvSpPr>
          <p:cNvPr id="3" name="Subtitle 2"/>
          <p:cNvSpPr>
            <a:spLocks noGrp="1"/>
          </p:cNvSpPr>
          <p:nvPr>
            <p:ph type="subTitle" idx="1" hasCustomPrompt="1"/>
          </p:nvPr>
        </p:nvSpPr>
        <p:spPr>
          <a:xfrm>
            <a:off x="3666238" y="3002142"/>
            <a:ext cx="5482844" cy="426858"/>
          </a:xfrm>
          <a:prstGeom prst="rect">
            <a:avLst/>
          </a:prstGeom>
        </p:spPr>
        <p:txBody>
          <a:bodyPr lIns="0" tIns="0" rIns="0" bIns="0"/>
          <a:lstStyle>
            <a:lvl1pPr marL="0" indent="0" algn="l">
              <a:lnSpc>
                <a:spcPct val="100000"/>
              </a:lnSpc>
              <a:spcBef>
                <a:spcPts val="0"/>
              </a:spcBef>
              <a:buNone/>
              <a:defRPr sz="18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Tree>
    <p:extLst>
      <p:ext uri="{BB962C8B-B14F-4D97-AF65-F5344CB8AC3E}">
        <p14:creationId xmlns:p14="http://schemas.microsoft.com/office/powerpoint/2010/main" val="10828757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1. 1col">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1D45241F-653F-43CC-9CB4-58ABF7BA947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
        <p:nvSpPr>
          <p:cNvPr id="3" name="Content Placeholder 2"/>
          <p:cNvSpPr>
            <a:spLocks noGrp="1"/>
          </p:cNvSpPr>
          <p:nvPr>
            <p:ph idx="1"/>
          </p:nvPr>
        </p:nvSpPr>
        <p:spPr>
          <a:xfrm>
            <a:off x="2442750" y="1776257"/>
            <a:ext cx="8775012" cy="4505743"/>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24" name="Graphic 23"/>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2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sp>
        <p:nvSpPr>
          <p:cNvPr id="26" name="Subtitle 2"/>
          <p:cNvSpPr>
            <a:spLocks noGrp="1"/>
          </p:cNvSpPr>
          <p:nvPr>
            <p:ph type="subTitle" idx="13"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Tree>
    <p:extLst>
      <p:ext uri="{BB962C8B-B14F-4D97-AF65-F5344CB8AC3E}">
        <p14:creationId xmlns:p14="http://schemas.microsoft.com/office/powerpoint/2010/main" val="3329405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2. 1col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967C5AC4-A73F-416F-8FA8-5B88CB96088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sp>
        <p:nvSpPr>
          <p:cNvPr id="6" name="Text Placeholder 5"/>
          <p:cNvSpPr>
            <a:spLocks noGrp="1"/>
          </p:cNvSpPr>
          <p:nvPr>
            <p:ph type="body" sz="quarter" idx="13" hasCustomPrompt="1"/>
          </p:nvPr>
        </p:nvSpPr>
        <p:spPr>
          <a:xfrm>
            <a:off x="2443163" y="1776257"/>
            <a:ext cx="8774599" cy="276999"/>
          </a:xfrm>
          <a:prstGeom prst="rect">
            <a:avLst/>
          </a:prstGeom>
        </p:spPr>
        <p:txBody>
          <a:bodyPr wrap="square" lIns="0" tIns="0" rIns="0" bIns="0">
            <a:spAutoFit/>
          </a:bodyPr>
          <a:lstStyle>
            <a:lvl1pPr marL="0" indent="0">
              <a:buNone/>
              <a:defRPr sz="2000">
                <a:solidFill>
                  <a:srgbClr val="00297A"/>
                </a:solidFill>
                <a:latin typeface="Calibri Light" panose="020F0302020204030204" pitchFamily="34" charset="0"/>
                <a:cs typeface="Calibri Light" panose="020F03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Click to edit sub title</a:t>
            </a:r>
            <a:endParaRPr lang="en-GB" dirty="0"/>
          </a:p>
        </p:txBody>
      </p:sp>
      <p:sp>
        <p:nvSpPr>
          <p:cNvPr id="18" name="Title 1"/>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9" name="Content Placeholder 2"/>
          <p:cNvSpPr>
            <a:spLocks noGrp="1"/>
          </p:cNvSpPr>
          <p:nvPr>
            <p:ph idx="1"/>
          </p:nvPr>
        </p:nvSpPr>
        <p:spPr>
          <a:xfrm>
            <a:off x="2442750" y="2244969"/>
            <a:ext cx="8775012" cy="4037031"/>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ubtitle 2">
            <a:extLst>
              <a:ext uri="{FF2B5EF4-FFF2-40B4-BE49-F238E27FC236}">
                <a16:creationId xmlns:a16="http://schemas.microsoft.com/office/drawing/2014/main" id="{9948A8EC-D323-4280-B12D-820C9F370876}"/>
              </a:ext>
            </a:extLst>
          </p:cNvPr>
          <p:cNvSpPr>
            <a:spLocks noGrp="1"/>
          </p:cNvSpPr>
          <p:nvPr>
            <p:ph type="subTitle" idx="14"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Tree>
    <p:extLst>
      <p:ext uri="{BB962C8B-B14F-4D97-AF65-F5344CB8AC3E}">
        <p14:creationId xmlns:p14="http://schemas.microsoft.com/office/powerpoint/2010/main" val="36786687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3. 1col with Subtitle_alt">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2044F69-51F5-48C2-BD05-C2FF52D666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9" name="Content Placeholder 2"/>
          <p:cNvSpPr>
            <a:spLocks noGrp="1"/>
          </p:cNvSpPr>
          <p:nvPr>
            <p:ph idx="1"/>
          </p:nvPr>
        </p:nvSpPr>
        <p:spPr>
          <a:xfrm>
            <a:off x="2442750" y="2244969"/>
            <a:ext cx="8775012" cy="4037031"/>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ubtitle 2">
            <a:extLst>
              <a:ext uri="{FF2B5EF4-FFF2-40B4-BE49-F238E27FC236}">
                <a16:creationId xmlns:a16="http://schemas.microsoft.com/office/drawing/2014/main" id="{9948A8EC-D323-4280-B12D-820C9F370876}"/>
              </a:ext>
            </a:extLst>
          </p:cNvPr>
          <p:cNvSpPr>
            <a:spLocks noGrp="1"/>
          </p:cNvSpPr>
          <p:nvPr>
            <p:ph type="subTitle" idx="14"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3" name="Text Placeholder 5">
            <a:extLst>
              <a:ext uri="{FF2B5EF4-FFF2-40B4-BE49-F238E27FC236}">
                <a16:creationId xmlns:a16="http://schemas.microsoft.com/office/drawing/2014/main" id="{E221A9EF-E7E6-48CE-AD6D-645398E466E5}"/>
              </a:ext>
            </a:extLst>
          </p:cNvPr>
          <p:cNvSpPr>
            <a:spLocks noGrp="1"/>
          </p:cNvSpPr>
          <p:nvPr>
            <p:ph type="body" sz="quarter" idx="16" hasCustomPrompt="1"/>
          </p:nvPr>
        </p:nvSpPr>
        <p:spPr>
          <a:xfrm>
            <a:off x="2442748" y="1157236"/>
            <a:ext cx="8774599" cy="221599"/>
          </a:xfrm>
          <a:prstGeom prst="rect">
            <a:avLst/>
          </a:prstGeom>
        </p:spPr>
        <p:txBody>
          <a:bodyPr wrap="square" lIns="0" tIns="0" rIns="0" bIns="0">
            <a:spAutoFit/>
          </a:bodyPr>
          <a:lstStyle>
            <a:lvl1pPr marL="0" indent="0">
              <a:buNone/>
              <a:defRPr sz="1600" b="1">
                <a:solidFill>
                  <a:srgbClr val="00297A"/>
                </a:solidFill>
                <a:latin typeface="Calibri" panose="020F0502020204030204" pitchFamily="34" charset="0"/>
                <a:cs typeface="Calibri" panose="020F05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CLICK TO EDIT SUB TITLE</a:t>
            </a:r>
            <a:endParaRPr lang="en-GB" dirty="0"/>
          </a:p>
        </p:txBody>
      </p:sp>
      <p:sp>
        <p:nvSpPr>
          <p:cNvPr id="17" name="Title 1">
            <a:extLst>
              <a:ext uri="{FF2B5EF4-FFF2-40B4-BE49-F238E27FC236}">
                <a16:creationId xmlns:a16="http://schemas.microsoft.com/office/drawing/2014/main" id="{53673EEC-C657-449A-A83C-9C1B83227541}"/>
              </a:ext>
            </a:extLst>
          </p:cNvPr>
          <p:cNvSpPr>
            <a:spLocks noGrp="1"/>
          </p:cNvSpPr>
          <p:nvPr>
            <p:ph type="title" hasCustomPrompt="1"/>
          </p:nvPr>
        </p:nvSpPr>
        <p:spPr>
          <a:xfrm>
            <a:off x="2442748" y="1516117"/>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Tree>
    <p:extLst>
      <p:ext uri="{BB962C8B-B14F-4D97-AF65-F5344CB8AC3E}">
        <p14:creationId xmlns:p14="http://schemas.microsoft.com/office/powerpoint/2010/main" val="15660741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1. 2cols">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61366161-5315-437B-95AF-B5CE8DB3D5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9" name="Content Placeholder 2"/>
          <p:cNvSpPr>
            <a:spLocks noGrp="1"/>
          </p:cNvSpPr>
          <p:nvPr>
            <p:ph idx="14"/>
          </p:nvPr>
        </p:nvSpPr>
        <p:spPr>
          <a:xfrm>
            <a:off x="2442750" y="1776257"/>
            <a:ext cx="3600000" cy="4505743"/>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ubtitle 2">
            <a:extLst>
              <a:ext uri="{FF2B5EF4-FFF2-40B4-BE49-F238E27FC236}">
                <a16:creationId xmlns:a16="http://schemas.microsoft.com/office/drawing/2014/main" id="{EA36BC10-FE00-4AC0-BED2-5E450DF1C22D}"/>
              </a:ext>
            </a:extLst>
          </p:cNvPr>
          <p:cNvSpPr>
            <a:spLocks noGrp="1"/>
          </p:cNvSpPr>
          <p:nvPr>
            <p:ph type="subTitle" idx="13"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1" name="Title 1">
            <a:extLst>
              <a:ext uri="{FF2B5EF4-FFF2-40B4-BE49-F238E27FC236}">
                <a16:creationId xmlns:a16="http://schemas.microsoft.com/office/drawing/2014/main" id="{D164D86B-3574-46FC-9A69-99F67BF44964}"/>
              </a:ext>
            </a:extLst>
          </p:cNvPr>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Tree>
    <p:extLst>
      <p:ext uri="{BB962C8B-B14F-4D97-AF65-F5344CB8AC3E}">
        <p14:creationId xmlns:p14="http://schemas.microsoft.com/office/powerpoint/2010/main" val="40736721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2. 2cols with Subtitle">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0C7162DC-9125-42D4-9659-5CBD058033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sp>
        <p:nvSpPr>
          <p:cNvPr id="6" name="Text Placeholder 5"/>
          <p:cNvSpPr>
            <a:spLocks noGrp="1"/>
          </p:cNvSpPr>
          <p:nvPr>
            <p:ph type="body" sz="quarter" idx="13" hasCustomPrompt="1"/>
          </p:nvPr>
        </p:nvSpPr>
        <p:spPr>
          <a:xfrm>
            <a:off x="2443163" y="1776257"/>
            <a:ext cx="3600000" cy="332399"/>
          </a:xfrm>
          <a:prstGeom prst="rect">
            <a:avLst/>
          </a:prstGeom>
        </p:spPr>
        <p:txBody>
          <a:bodyPr wrap="square" lIns="0" tIns="0" rIns="0" bIns="0">
            <a:spAutoFit/>
          </a:bodyPr>
          <a:lstStyle>
            <a:lvl1pPr marL="0" indent="0">
              <a:buNone/>
              <a:defRPr sz="2400">
                <a:solidFill>
                  <a:srgbClr val="00297A"/>
                </a:solidFill>
                <a:latin typeface="Calibri Light" panose="020F0302020204030204" pitchFamily="34" charset="0"/>
                <a:cs typeface="Calibri Light" panose="020F03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Click to edit sub title</a:t>
            </a:r>
            <a:endParaRPr lang="en-GB" dirty="0"/>
          </a:p>
        </p:txBody>
      </p:sp>
      <p:sp>
        <p:nvSpPr>
          <p:cNvPr id="17" name="Text Placeholder 5"/>
          <p:cNvSpPr>
            <a:spLocks noGrp="1"/>
          </p:cNvSpPr>
          <p:nvPr>
            <p:ph type="body" sz="quarter" idx="15" hasCustomPrompt="1"/>
          </p:nvPr>
        </p:nvSpPr>
        <p:spPr>
          <a:xfrm>
            <a:off x="6702094" y="1776257"/>
            <a:ext cx="3600000" cy="332399"/>
          </a:xfrm>
          <a:prstGeom prst="rect">
            <a:avLst/>
          </a:prstGeom>
        </p:spPr>
        <p:txBody>
          <a:bodyPr wrap="square" lIns="0" tIns="0" rIns="0" bIns="0">
            <a:spAutoFit/>
          </a:bodyPr>
          <a:lstStyle>
            <a:lvl1pPr marL="0" indent="0">
              <a:buNone/>
              <a:defRPr sz="2400">
                <a:solidFill>
                  <a:srgbClr val="00297A"/>
                </a:solidFill>
                <a:latin typeface="Calibri Light" panose="020F0302020204030204" pitchFamily="34" charset="0"/>
                <a:cs typeface="Calibri Light" panose="020F03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Click to edit sub title</a:t>
            </a:r>
            <a:endParaRPr lang="en-GB" dirty="0"/>
          </a:p>
        </p:txBody>
      </p:sp>
      <p:pic>
        <p:nvPicPr>
          <p:cNvPr id="20" name="Graphic 19"/>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11" name="Content Placeholder 2"/>
          <p:cNvSpPr>
            <a:spLocks noGrp="1"/>
          </p:cNvSpPr>
          <p:nvPr>
            <p:ph idx="14"/>
          </p:nvPr>
        </p:nvSpPr>
        <p:spPr>
          <a:xfrm>
            <a:off x="2442750" y="2227385"/>
            <a:ext cx="3600000" cy="4054615"/>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Subtitle 2">
            <a:extLst>
              <a:ext uri="{FF2B5EF4-FFF2-40B4-BE49-F238E27FC236}">
                <a16:creationId xmlns:a16="http://schemas.microsoft.com/office/drawing/2014/main" id="{05DDD4D0-BFE1-4D08-AFCE-164055CAC25F}"/>
              </a:ext>
            </a:extLst>
          </p:cNvPr>
          <p:cNvSpPr>
            <a:spLocks noGrp="1"/>
          </p:cNvSpPr>
          <p:nvPr>
            <p:ph type="subTitle" idx="16"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3" name="Title 1">
            <a:extLst>
              <a:ext uri="{FF2B5EF4-FFF2-40B4-BE49-F238E27FC236}">
                <a16:creationId xmlns:a16="http://schemas.microsoft.com/office/drawing/2014/main" id="{D66BFDF1-EB39-4E34-A8E9-ACED0947720F}"/>
              </a:ext>
            </a:extLst>
          </p:cNvPr>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Tree>
    <p:extLst>
      <p:ext uri="{BB962C8B-B14F-4D97-AF65-F5344CB8AC3E}">
        <p14:creationId xmlns:p14="http://schemas.microsoft.com/office/powerpoint/2010/main" val="1523974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1. 2cols / Im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D1A0AAB-E939-416A-B21A-F7F9A03AED55}"/>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11"/>
          <p:cNvSpPr>
            <a:spLocks noGrp="1"/>
          </p:cNvSpPr>
          <p:nvPr>
            <p:ph type="pic" sz="quarter" idx="15"/>
          </p:nvPr>
        </p:nvSpPr>
        <p:spPr>
          <a:xfrm>
            <a:off x="6701681" y="1776257"/>
            <a:ext cx="3600000" cy="3600000"/>
          </a:xfrm>
          <a:prstGeom prst="rect">
            <a:avLst/>
          </a:prstGeom>
        </p:spPr>
        <p:txBody>
          <a:bodyPr/>
          <a:lstStyle/>
          <a:p>
            <a:endParaRPr lang="en-GB" dirty="0"/>
          </a:p>
        </p:txBody>
      </p:sp>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sp>
        <p:nvSpPr>
          <p:cNvPr id="18" name="Text Placeholder 5"/>
          <p:cNvSpPr>
            <a:spLocks noGrp="1"/>
          </p:cNvSpPr>
          <p:nvPr>
            <p:ph type="body" sz="quarter" idx="16" hasCustomPrompt="1"/>
          </p:nvPr>
        </p:nvSpPr>
        <p:spPr>
          <a:xfrm>
            <a:off x="6701681" y="5532676"/>
            <a:ext cx="3600000" cy="193899"/>
          </a:xfrm>
          <a:prstGeom prst="rect">
            <a:avLst/>
          </a:prstGeom>
        </p:spPr>
        <p:txBody>
          <a:bodyPr wrap="square" lIns="0" tIns="0" rIns="0" bIns="0">
            <a:spAutoFit/>
          </a:bodyPr>
          <a:lstStyle>
            <a:lvl1pPr marL="0" indent="0">
              <a:buNone/>
              <a:defRPr sz="1400" b="0">
                <a:solidFill>
                  <a:srgbClr val="00297A"/>
                </a:solidFill>
                <a:latin typeface="Cambria" panose="02040503050406030204" pitchFamily="18" charset="0"/>
                <a:cs typeface="Calibri" panose="020F05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Insert image caption (title) here</a:t>
            </a:r>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10" name="Content Placeholder 2"/>
          <p:cNvSpPr>
            <a:spLocks noGrp="1"/>
          </p:cNvSpPr>
          <p:nvPr>
            <p:ph idx="14"/>
          </p:nvPr>
        </p:nvSpPr>
        <p:spPr>
          <a:xfrm>
            <a:off x="2442750" y="1776257"/>
            <a:ext cx="3600000" cy="4505743"/>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Subtitle 2">
            <a:extLst>
              <a:ext uri="{FF2B5EF4-FFF2-40B4-BE49-F238E27FC236}">
                <a16:creationId xmlns:a16="http://schemas.microsoft.com/office/drawing/2014/main" id="{A09BF2BC-F210-4FE4-87A5-72D009CFC149}"/>
              </a:ext>
            </a:extLst>
          </p:cNvPr>
          <p:cNvSpPr>
            <a:spLocks noGrp="1"/>
          </p:cNvSpPr>
          <p:nvPr>
            <p:ph type="subTitle" idx="13"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4" name="Title 1">
            <a:extLst>
              <a:ext uri="{FF2B5EF4-FFF2-40B4-BE49-F238E27FC236}">
                <a16:creationId xmlns:a16="http://schemas.microsoft.com/office/drawing/2014/main" id="{81E520A3-3745-476B-97CB-9E79D4FD6691}"/>
              </a:ext>
            </a:extLst>
          </p:cNvPr>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Tree>
    <p:extLst>
      <p:ext uri="{BB962C8B-B14F-4D97-AF65-F5344CB8AC3E}">
        <p14:creationId xmlns:p14="http://schemas.microsoft.com/office/powerpoint/2010/main" val="2895157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2. 2cols with Subtitle / Im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2C5261ED-4286-44A6-9CC2-A2FAEBA962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icture Placeholder 11"/>
          <p:cNvSpPr>
            <a:spLocks noGrp="1"/>
          </p:cNvSpPr>
          <p:nvPr>
            <p:ph type="pic" sz="quarter" idx="15"/>
          </p:nvPr>
        </p:nvSpPr>
        <p:spPr>
          <a:xfrm>
            <a:off x="6701681" y="1776257"/>
            <a:ext cx="3600000" cy="3600000"/>
          </a:xfrm>
          <a:prstGeom prst="rect">
            <a:avLst/>
          </a:prstGeom>
        </p:spPr>
        <p:txBody>
          <a:bodyPr/>
          <a:lstStyle/>
          <a:p>
            <a:endParaRPr lang="en-GB" dirty="0"/>
          </a:p>
        </p:txBody>
      </p:sp>
      <p:sp>
        <p:nvSpPr>
          <p:cNvPr id="15" name="Slide Number Placeholder 8"/>
          <p:cNvSpPr>
            <a:spLocks noGrp="1"/>
          </p:cNvSpPr>
          <p:nvPr>
            <p:ph type="sldNum" sz="quarter" idx="12"/>
          </p:nvPr>
        </p:nvSpPr>
        <p:spPr>
          <a:xfrm>
            <a:off x="11322316" y="6282000"/>
            <a:ext cx="535705" cy="395999"/>
          </a:xfrm>
          <a:prstGeom prst="rect">
            <a:avLst/>
          </a:prstGeom>
        </p:spPr>
        <p:txBody>
          <a:bodyPr lIns="0" tIns="0" rIns="0" bIns="0" anchor="ctr" anchorCtr="0"/>
          <a:lstStyle>
            <a:lvl1pPr algn="r">
              <a:defRPr sz="1200" b="0">
                <a:solidFill>
                  <a:srgbClr val="929292"/>
                </a:solidFill>
                <a:latin typeface="Calibri" panose="020F0502020204030204" pitchFamily="34" charset="0"/>
                <a:cs typeface="Calibri" panose="020F0502020204030204" pitchFamily="34" charset="0"/>
              </a:defRPr>
            </a:lvl1pPr>
          </a:lstStyle>
          <a:p>
            <a:fld id="{01D9D42A-FCAC-4D8A-80A0-D310FC5ADD66}" type="slidenum">
              <a:rPr lang="en-GB" smtClean="0"/>
              <a:pPr/>
              <a:t>‹#›</a:t>
            </a:fld>
            <a:endParaRPr lang="en-GB" dirty="0"/>
          </a:p>
        </p:txBody>
      </p:sp>
      <p:pic>
        <p:nvPicPr>
          <p:cNvPr id="19" name="Graphic 18"/>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1097" y="6168788"/>
            <a:ext cx="1017853" cy="454620"/>
          </a:xfrm>
          <a:prstGeom prst="rect">
            <a:avLst/>
          </a:prstGeom>
        </p:spPr>
      </p:pic>
      <p:sp>
        <p:nvSpPr>
          <p:cNvPr id="23" name="Text Placeholder 5"/>
          <p:cNvSpPr>
            <a:spLocks noGrp="1"/>
          </p:cNvSpPr>
          <p:nvPr>
            <p:ph type="body" sz="quarter" idx="16" hasCustomPrompt="1"/>
          </p:nvPr>
        </p:nvSpPr>
        <p:spPr>
          <a:xfrm>
            <a:off x="6701681" y="5532676"/>
            <a:ext cx="3600000" cy="193899"/>
          </a:xfrm>
          <a:prstGeom prst="rect">
            <a:avLst/>
          </a:prstGeom>
        </p:spPr>
        <p:txBody>
          <a:bodyPr wrap="square" lIns="0" tIns="0" rIns="0" bIns="0">
            <a:spAutoFit/>
          </a:bodyPr>
          <a:lstStyle>
            <a:lvl1pPr marL="0" indent="0">
              <a:buNone/>
              <a:defRPr sz="1400" b="0">
                <a:solidFill>
                  <a:srgbClr val="00297A"/>
                </a:solidFill>
                <a:latin typeface="Cambria" panose="02040503050406030204" pitchFamily="18" charset="0"/>
                <a:cs typeface="Calibri" panose="020F05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Insert image caption (title) here</a:t>
            </a:r>
            <a:endParaRPr lang="en-GB" dirty="0"/>
          </a:p>
        </p:txBody>
      </p:sp>
      <p:sp>
        <p:nvSpPr>
          <p:cNvPr id="24" name="Text Placeholder 5"/>
          <p:cNvSpPr>
            <a:spLocks noGrp="1"/>
          </p:cNvSpPr>
          <p:nvPr>
            <p:ph type="body" sz="quarter" idx="13" hasCustomPrompt="1"/>
          </p:nvPr>
        </p:nvSpPr>
        <p:spPr>
          <a:xfrm>
            <a:off x="2443163" y="1776257"/>
            <a:ext cx="3600000" cy="332399"/>
          </a:xfrm>
          <a:prstGeom prst="rect">
            <a:avLst/>
          </a:prstGeom>
        </p:spPr>
        <p:txBody>
          <a:bodyPr wrap="square" lIns="0" tIns="0" rIns="0" bIns="0">
            <a:spAutoFit/>
          </a:bodyPr>
          <a:lstStyle>
            <a:lvl1pPr marL="0" indent="0">
              <a:buNone/>
              <a:defRPr sz="2400">
                <a:solidFill>
                  <a:srgbClr val="00297A"/>
                </a:solidFill>
                <a:latin typeface="Calibri Light" panose="020F0302020204030204" pitchFamily="34" charset="0"/>
                <a:cs typeface="Calibri Light" panose="020F0302020204030204" pitchFamily="34" charset="0"/>
              </a:defRPr>
            </a:lvl1pPr>
            <a:lvl2pPr>
              <a:defRPr sz="2800">
                <a:solidFill>
                  <a:srgbClr val="A4A48A"/>
                </a:solidFill>
                <a:latin typeface="Calibri Light" panose="020F0302020204030204" pitchFamily="34" charset="0"/>
                <a:cs typeface="Calibri Light" panose="020F0302020204030204" pitchFamily="34" charset="0"/>
              </a:defRPr>
            </a:lvl2pPr>
            <a:lvl3pPr>
              <a:defRPr sz="2800">
                <a:solidFill>
                  <a:srgbClr val="A4A48A"/>
                </a:solidFill>
                <a:latin typeface="Calibri Light" panose="020F0302020204030204" pitchFamily="34" charset="0"/>
                <a:cs typeface="Calibri Light" panose="020F0302020204030204" pitchFamily="34" charset="0"/>
              </a:defRPr>
            </a:lvl3pPr>
            <a:lvl4pPr>
              <a:defRPr sz="2800">
                <a:solidFill>
                  <a:srgbClr val="A4A48A"/>
                </a:solidFill>
                <a:latin typeface="Calibri Light" panose="020F0302020204030204" pitchFamily="34" charset="0"/>
                <a:cs typeface="Calibri Light" panose="020F0302020204030204" pitchFamily="34" charset="0"/>
              </a:defRPr>
            </a:lvl4pPr>
            <a:lvl5pPr>
              <a:defRPr sz="2800">
                <a:solidFill>
                  <a:srgbClr val="A4A48A"/>
                </a:solidFill>
                <a:latin typeface="Calibri Light" panose="020F0302020204030204" pitchFamily="34" charset="0"/>
                <a:cs typeface="Calibri Light" panose="020F0302020204030204" pitchFamily="34" charset="0"/>
              </a:defRPr>
            </a:lvl5pPr>
          </a:lstStyle>
          <a:p>
            <a:pPr lvl="0"/>
            <a:r>
              <a:rPr lang="en-US" dirty="0"/>
              <a:t>Click to edit sub title</a:t>
            </a:r>
            <a:endParaRPr lang="en-GB" dirty="0"/>
          </a:p>
        </p:txBody>
      </p:sp>
      <p:sp>
        <p:nvSpPr>
          <p:cNvPr id="11" name="Content Placeholder 2"/>
          <p:cNvSpPr>
            <a:spLocks noGrp="1"/>
          </p:cNvSpPr>
          <p:nvPr>
            <p:ph idx="14"/>
          </p:nvPr>
        </p:nvSpPr>
        <p:spPr>
          <a:xfrm>
            <a:off x="2442750" y="2227385"/>
            <a:ext cx="3600000" cy="4054615"/>
          </a:xfrm>
          <a:prstGeom prst="rect">
            <a:avLst/>
          </a:prstGeom>
        </p:spPr>
        <p:txBody>
          <a:bodyPr lIns="0" tIns="0" rIns="0" bIns="0"/>
          <a:lstStyle>
            <a:lvl1pPr marL="216000" indent="-216000">
              <a:lnSpc>
                <a:spcPct val="90000"/>
              </a:lnSpc>
              <a:spcBef>
                <a:spcPts val="1600"/>
              </a:spcBef>
              <a:spcAft>
                <a:spcPts val="0"/>
              </a:spcAft>
              <a:buClr>
                <a:srgbClr val="00297A"/>
              </a:buClr>
              <a:buSzPct val="100000"/>
              <a:buFont typeface="Arial" panose="020B0604020202020204" pitchFamily="34" charset="0"/>
              <a:buChar char="•"/>
              <a:defRPr sz="1800">
                <a:latin typeface="Calibri Light" panose="020F0302020204030204" pitchFamily="34" charset="0"/>
                <a:cs typeface="Calibri Light" panose="020F0302020204030204" pitchFamily="34" charset="0"/>
              </a:defRPr>
            </a:lvl1pPr>
            <a:lvl2pPr marL="432000" indent="-216000">
              <a:lnSpc>
                <a:spcPct val="100000"/>
              </a:lnSpc>
              <a:spcBef>
                <a:spcPts val="1000"/>
              </a:spcBef>
              <a:buClr>
                <a:srgbClr val="00297A"/>
              </a:buClr>
              <a:buSzPct val="100000"/>
              <a:buFont typeface="Calibri Light" panose="020F0302020204030204" pitchFamily="34" charset="0"/>
              <a:buChar char="◦"/>
              <a:defRPr sz="1600">
                <a:latin typeface="Calibri Light" panose="020F0302020204030204" pitchFamily="34" charset="0"/>
                <a:cs typeface="Calibri Light" panose="020F0302020204030204" pitchFamily="34" charset="0"/>
              </a:defRPr>
            </a:lvl2pPr>
            <a:lvl3pPr marL="648000" indent="-216000">
              <a:lnSpc>
                <a:spcPct val="100000"/>
              </a:lnSpc>
              <a:spcBef>
                <a:spcPts val="1000"/>
              </a:spcBef>
              <a:buClr>
                <a:schemeClr val="bg1">
                  <a:lumMod val="65000"/>
                </a:schemeClr>
              </a:buClr>
              <a:buSzPct val="80000"/>
              <a:buFont typeface="Arial" panose="020B0604020202020204" pitchFamily="34" charset="0"/>
              <a:buChar char="•"/>
              <a:defRPr sz="1600">
                <a:latin typeface="Calibri Light" panose="020F0302020204030204" pitchFamily="34" charset="0"/>
                <a:cs typeface="Calibri Light" panose="020F0302020204030204" pitchFamily="34" charset="0"/>
              </a:defRPr>
            </a:lvl3pPr>
            <a:lvl4pPr marL="864000" indent="-216000">
              <a:lnSpc>
                <a:spcPct val="100000"/>
              </a:lnSpc>
              <a:spcBef>
                <a:spcPts val="1000"/>
              </a:spcBef>
              <a:buClr>
                <a:schemeClr val="bg1">
                  <a:lumMod val="65000"/>
                </a:schemeClr>
              </a:buClr>
              <a:buSzPct val="100000"/>
              <a:buFont typeface="Calibri Light" panose="020F0302020204030204" pitchFamily="34" charset="0"/>
              <a:buChar char="◦"/>
              <a:defRPr sz="1400">
                <a:latin typeface="Calibri Light" panose="020F0302020204030204" pitchFamily="34" charset="0"/>
                <a:cs typeface="Calibri Light" panose="020F0302020204030204" pitchFamily="34" charset="0"/>
              </a:defRPr>
            </a:lvl4pPr>
            <a:lvl5pPr marL="1080000" indent="-216000">
              <a:lnSpc>
                <a:spcPct val="100000"/>
              </a:lnSpc>
              <a:spcBef>
                <a:spcPts val="1000"/>
              </a:spcBef>
              <a:buClr>
                <a:schemeClr val="tx1"/>
              </a:buClr>
              <a:buFont typeface="Arial" panose="020B0604020202020204" pitchFamily="34" charset="0"/>
              <a:buChar char="•"/>
              <a:defRPr sz="1400">
                <a:latin typeface="Calibri Light" panose="020F0302020204030204" pitchFamily="34" charset="0"/>
                <a:cs typeface="Calibri Light" panose="020F030202020403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Subtitle 2">
            <a:extLst>
              <a:ext uri="{FF2B5EF4-FFF2-40B4-BE49-F238E27FC236}">
                <a16:creationId xmlns:a16="http://schemas.microsoft.com/office/drawing/2014/main" id="{1174EED5-D33F-4E5C-9F42-3253630601C5}"/>
              </a:ext>
            </a:extLst>
          </p:cNvPr>
          <p:cNvSpPr>
            <a:spLocks noGrp="1"/>
          </p:cNvSpPr>
          <p:nvPr>
            <p:ph type="subTitle" idx="17" hasCustomPrompt="1"/>
          </p:nvPr>
        </p:nvSpPr>
        <p:spPr>
          <a:xfrm>
            <a:off x="5344815" y="202394"/>
            <a:ext cx="6631095" cy="278732"/>
          </a:xfrm>
          <a:prstGeom prst="rect">
            <a:avLst/>
          </a:prstGeom>
        </p:spPr>
        <p:txBody>
          <a:bodyPr lIns="0" tIns="0" rIns="0" bIns="0"/>
          <a:lstStyle>
            <a:lvl1pPr marL="0" indent="0" algn="r">
              <a:lnSpc>
                <a:spcPct val="100000"/>
              </a:lnSpc>
              <a:spcBef>
                <a:spcPts val="0"/>
              </a:spcBef>
              <a:buNone/>
              <a:defRPr sz="1200">
                <a:solidFill>
                  <a:schemeClr val="bg1"/>
                </a:solidFill>
                <a:latin typeface="Cambria" panose="02040503050406030204" pitchFamily="18"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Conference date</a:t>
            </a:r>
            <a:endParaRPr lang="en-GB" dirty="0"/>
          </a:p>
        </p:txBody>
      </p:sp>
      <p:sp>
        <p:nvSpPr>
          <p:cNvPr id="17" name="Title 1">
            <a:extLst>
              <a:ext uri="{FF2B5EF4-FFF2-40B4-BE49-F238E27FC236}">
                <a16:creationId xmlns:a16="http://schemas.microsoft.com/office/drawing/2014/main" id="{22DC053A-7474-4923-88FE-FFDEAF26F87D}"/>
              </a:ext>
            </a:extLst>
          </p:cNvPr>
          <p:cNvSpPr>
            <a:spLocks noGrp="1"/>
          </p:cNvSpPr>
          <p:nvPr>
            <p:ph type="title" hasCustomPrompt="1"/>
          </p:nvPr>
        </p:nvSpPr>
        <p:spPr>
          <a:xfrm>
            <a:off x="2442748" y="1157236"/>
            <a:ext cx="8775013" cy="332399"/>
          </a:xfrm>
          <a:prstGeom prst="rect">
            <a:avLst/>
          </a:prstGeom>
        </p:spPr>
        <p:txBody>
          <a:bodyPr wrap="square" lIns="0" tIns="0" rIns="0" bIns="0">
            <a:spAutoFit/>
          </a:bodyPr>
          <a:lstStyle>
            <a:lvl1pPr>
              <a:defRPr sz="2400" b="1">
                <a:solidFill>
                  <a:srgbClr val="575757"/>
                </a:solidFill>
                <a:latin typeface="Cambria" panose="02040503050406030204" pitchFamily="18" charset="0"/>
                <a:cs typeface="Calibri" panose="020F0502020204030204" pitchFamily="34" charset="0"/>
              </a:defRPr>
            </a:lvl1pPr>
          </a:lstStyle>
          <a:p>
            <a:r>
              <a:rPr lang="en-US" dirty="0"/>
              <a:t>Click to edit master title</a:t>
            </a:r>
            <a:endParaRPr lang="en-GB" dirty="0"/>
          </a:p>
        </p:txBody>
      </p:sp>
    </p:spTree>
    <p:extLst>
      <p:ext uri="{BB962C8B-B14F-4D97-AF65-F5344CB8AC3E}">
        <p14:creationId xmlns:p14="http://schemas.microsoft.com/office/powerpoint/2010/main" val="829030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85350980"/>
      </p:ext>
    </p:extLst>
  </p:cSld>
  <p:clrMap bg1="lt1" tx1="dk1" bg2="lt2" tx2="dk2" accent1="accent1" accent2="accent2" accent3="accent3" accent4="accent4" accent5="accent5" accent6="accent6" hlink="hlink" folHlink="folHlink"/>
  <p:sldLayoutIdLst>
    <p:sldLayoutId id="2147483649" r:id="rId1"/>
    <p:sldLayoutId id="2147483674" r:id="rId2"/>
    <p:sldLayoutId id="2147483660" r:id="rId3"/>
    <p:sldLayoutId id="2147483666" r:id="rId4"/>
    <p:sldLayoutId id="2147483675" r:id="rId5"/>
    <p:sldLayoutId id="2147483668" r:id="rId6"/>
    <p:sldLayoutId id="2147483667" r:id="rId7"/>
    <p:sldLayoutId id="2147483670" r:id="rId8"/>
    <p:sldLayoutId id="2147483669" r:id="rId9"/>
    <p:sldLayoutId id="2147483673" r:id="rId10"/>
    <p:sldLayoutId id="2147483671" r:id="rId11"/>
    <p:sldLayoutId id="2147483659" r:id="rId12"/>
    <p:sldLayoutId id="2147483672"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a:extLst>
              <a:ext uri="{FF2B5EF4-FFF2-40B4-BE49-F238E27FC236}">
                <a16:creationId xmlns:a16="http://schemas.microsoft.com/office/drawing/2014/main" id="{7BA98D2D-9690-4C79-B1AF-F6582CD7ECA6}"/>
              </a:ext>
            </a:extLst>
          </p:cNvPr>
          <p:cNvSpPr>
            <a:spLocks noGrp="1"/>
          </p:cNvSpPr>
          <p:nvPr>
            <p:ph type="ctrTitle"/>
          </p:nvPr>
        </p:nvSpPr>
        <p:spPr>
          <a:xfrm>
            <a:off x="4465811" y="2508650"/>
            <a:ext cx="6453593" cy="1772793"/>
          </a:xfrm>
        </p:spPr>
        <p:txBody>
          <a:bodyPr/>
          <a:lstStyle/>
          <a:p>
            <a:r>
              <a:rPr lang="en-US" sz="4800" dirty="0"/>
              <a:t>Determining Ultimate Beneficial Ownership</a:t>
            </a:r>
            <a:endParaRPr lang="en-GB" sz="4000" b="0" dirty="0">
              <a:latin typeface="Cambria"/>
              <a:ea typeface="Calibri" panose="020F0502020204030204" pitchFamily="34" charset="0"/>
              <a:cs typeface="Cambria"/>
            </a:endParaRPr>
          </a:p>
        </p:txBody>
      </p:sp>
    </p:spTree>
    <p:extLst>
      <p:ext uri="{BB962C8B-B14F-4D97-AF65-F5344CB8AC3E}">
        <p14:creationId xmlns:p14="http://schemas.microsoft.com/office/powerpoint/2010/main" val="6451917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Beneficial Ownership – corporation (25% threshold)</a:t>
            </a:r>
          </a:p>
        </p:txBody>
      </p:sp>
      <p:sp>
        <p:nvSpPr>
          <p:cNvPr id="16" name="Slide Number Placeholder 1">
            <a:extLst>
              <a:ext uri="{FF2B5EF4-FFF2-40B4-BE49-F238E27FC236}">
                <a16:creationId xmlns:a16="http://schemas.microsoft.com/office/drawing/2014/main" id="{4539611C-9DA8-4953-B552-7FA716FD41C1}"/>
              </a:ext>
            </a:extLst>
          </p:cNvPr>
          <p:cNvSpPr>
            <a:spLocks noGrp="1"/>
          </p:cNvSpPr>
          <p:nvPr>
            <p:ph type="sldNum" sz="quarter" idx="12"/>
          </p:nvPr>
        </p:nvSpPr>
        <p:spPr/>
        <p:txBody>
          <a:bodyPr/>
          <a:lstStyle/>
          <a:p>
            <a:fld id="{01D9D42A-FCAC-4D8A-80A0-D310FC5ADD66}" type="slidenum">
              <a:rPr lang="en-GB" smtClean="0"/>
              <a:pPr/>
              <a:t>10</a:t>
            </a:fld>
            <a:endParaRPr lang="en-GB" dirty="0"/>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graphicFrame>
        <p:nvGraphicFramePr>
          <p:cNvPr id="13" name="Table 12">
            <a:extLst>
              <a:ext uri="{FF2B5EF4-FFF2-40B4-BE49-F238E27FC236}">
                <a16:creationId xmlns:a16="http://schemas.microsoft.com/office/drawing/2014/main" id="{7BEFDD0A-643D-44C2-A147-85EB1A1AE2F6}"/>
              </a:ext>
            </a:extLst>
          </p:cNvPr>
          <p:cNvGraphicFramePr>
            <a:graphicFrameLocks noGrp="1"/>
          </p:cNvGraphicFramePr>
          <p:nvPr>
            <p:extLst>
              <p:ext uri="{D42A27DB-BD31-4B8C-83A1-F6EECF244321}">
                <p14:modId xmlns:p14="http://schemas.microsoft.com/office/powerpoint/2010/main" val="4011797962"/>
              </p:ext>
            </p:extLst>
          </p:nvPr>
        </p:nvGraphicFramePr>
        <p:xfrm>
          <a:off x="2442748" y="1776257"/>
          <a:ext cx="8775012" cy="2462367"/>
        </p:xfrm>
        <a:graphic>
          <a:graphicData uri="http://schemas.openxmlformats.org/drawingml/2006/table">
            <a:tbl>
              <a:tblPr/>
              <a:tblGrid>
                <a:gridCol w="1334754">
                  <a:extLst>
                    <a:ext uri="{9D8B030D-6E8A-4147-A177-3AD203B41FA5}">
                      <a16:colId xmlns:a16="http://schemas.microsoft.com/office/drawing/2014/main" val="20000"/>
                    </a:ext>
                  </a:extLst>
                </a:gridCol>
                <a:gridCol w="613854">
                  <a:extLst>
                    <a:ext uri="{9D8B030D-6E8A-4147-A177-3AD203B41FA5}">
                      <a16:colId xmlns:a16="http://schemas.microsoft.com/office/drawing/2014/main" val="20001"/>
                    </a:ext>
                  </a:extLst>
                </a:gridCol>
                <a:gridCol w="561611">
                  <a:extLst>
                    <a:ext uri="{9D8B030D-6E8A-4147-A177-3AD203B41FA5}">
                      <a16:colId xmlns:a16="http://schemas.microsoft.com/office/drawing/2014/main" val="20002"/>
                    </a:ext>
                  </a:extLst>
                </a:gridCol>
                <a:gridCol w="613854">
                  <a:extLst>
                    <a:ext uri="{9D8B030D-6E8A-4147-A177-3AD203B41FA5}">
                      <a16:colId xmlns:a16="http://schemas.microsoft.com/office/drawing/2014/main" val="20003"/>
                    </a:ext>
                  </a:extLst>
                </a:gridCol>
                <a:gridCol w="561611">
                  <a:extLst>
                    <a:ext uri="{9D8B030D-6E8A-4147-A177-3AD203B41FA5}">
                      <a16:colId xmlns:a16="http://schemas.microsoft.com/office/drawing/2014/main" val="20004"/>
                    </a:ext>
                  </a:extLst>
                </a:gridCol>
                <a:gridCol w="613854">
                  <a:extLst>
                    <a:ext uri="{9D8B030D-6E8A-4147-A177-3AD203B41FA5}">
                      <a16:colId xmlns:a16="http://schemas.microsoft.com/office/drawing/2014/main" val="20005"/>
                    </a:ext>
                  </a:extLst>
                </a:gridCol>
                <a:gridCol w="561611">
                  <a:extLst>
                    <a:ext uri="{9D8B030D-6E8A-4147-A177-3AD203B41FA5}">
                      <a16:colId xmlns:a16="http://schemas.microsoft.com/office/drawing/2014/main" val="20006"/>
                    </a:ext>
                  </a:extLst>
                </a:gridCol>
                <a:gridCol w="613854">
                  <a:extLst>
                    <a:ext uri="{9D8B030D-6E8A-4147-A177-3AD203B41FA5}">
                      <a16:colId xmlns:a16="http://schemas.microsoft.com/office/drawing/2014/main" val="20007"/>
                    </a:ext>
                  </a:extLst>
                </a:gridCol>
                <a:gridCol w="561611">
                  <a:extLst>
                    <a:ext uri="{9D8B030D-6E8A-4147-A177-3AD203B41FA5}">
                      <a16:colId xmlns:a16="http://schemas.microsoft.com/office/drawing/2014/main" val="20008"/>
                    </a:ext>
                  </a:extLst>
                </a:gridCol>
                <a:gridCol w="626916">
                  <a:extLst>
                    <a:ext uri="{9D8B030D-6E8A-4147-A177-3AD203B41FA5}">
                      <a16:colId xmlns:a16="http://schemas.microsoft.com/office/drawing/2014/main" val="20009"/>
                    </a:ext>
                  </a:extLst>
                </a:gridCol>
                <a:gridCol w="561611">
                  <a:extLst>
                    <a:ext uri="{9D8B030D-6E8A-4147-A177-3AD203B41FA5}">
                      <a16:colId xmlns:a16="http://schemas.microsoft.com/office/drawing/2014/main" val="20010"/>
                    </a:ext>
                  </a:extLst>
                </a:gridCol>
                <a:gridCol w="801057">
                  <a:extLst>
                    <a:ext uri="{9D8B030D-6E8A-4147-A177-3AD203B41FA5}">
                      <a16:colId xmlns:a16="http://schemas.microsoft.com/office/drawing/2014/main" val="20011"/>
                    </a:ext>
                  </a:extLst>
                </a:gridCol>
                <a:gridCol w="748814">
                  <a:extLst>
                    <a:ext uri="{9D8B030D-6E8A-4147-A177-3AD203B41FA5}">
                      <a16:colId xmlns:a16="http://schemas.microsoft.com/office/drawing/2014/main" val="20012"/>
                    </a:ext>
                  </a:extLst>
                </a:gridCol>
              </a:tblGrid>
              <a:tr h="253561">
                <a:tc>
                  <a:txBody>
                    <a:bodyPr/>
                    <a:lstStyle/>
                    <a:p>
                      <a:pPr algn="l" fontAlgn="b"/>
                      <a:endParaRPr lang="en-US" sz="1100" b="0" i="0" u="none" strike="noStrike" dirty="0">
                        <a:solidFill>
                          <a:srgbClr val="000000"/>
                        </a:solidFill>
                        <a:effectLst/>
                        <a:latin typeface="+mj-lt"/>
                      </a:endParaRPr>
                    </a:p>
                  </a:txBody>
                  <a:tcPr marL="9525" marR="9525" marT="0" marB="0" anchor="b">
                    <a:lnL>
                      <a:noFill/>
                    </a:lnL>
                    <a:lnR w="6350" cap="flat" cmpd="sng" algn="ctr">
                      <a:solidFill>
                        <a:srgbClr val="BFBFBF"/>
                      </a:solidFill>
                      <a:prstDash val="solid"/>
                      <a:round/>
                      <a:headEnd type="none" w="med" len="med"/>
                      <a:tailEnd type="none" w="med" len="med"/>
                    </a:lnR>
                    <a:lnT>
                      <a:noFill/>
                    </a:lnT>
                    <a:lnB w="6350" cap="flat" cmpd="sng" algn="ctr">
                      <a:noFill/>
                      <a:prstDash val="solid"/>
                      <a:round/>
                      <a:headEnd type="none" w="med" len="med"/>
                      <a:tailEnd type="none" w="med" len="med"/>
                    </a:lnB>
                    <a:lnTlToBr w="12700" cmpd="sng">
                      <a:noFill/>
                      <a:prstDash val="solid"/>
                    </a:lnTlToBr>
                    <a:lnBlToTr w="12700" cmpd="sng">
                      <a:noFill/>
                      <a:prstDash val="solid"/>
                    </a:lnBlToTr>
                  </a:tcPr>
                </a:tc>
                <a:tc gridSpan="2">
                  <a:txBody>
                    <a:bodyPr/>
                    <a:lstStyle/>
                    <a:p>
                      <a:pPr algn="ctr" fontAlgn="b"/>
                      <a:r>
                        <a:rPr lang="en-US" sz="1100" b="1" i="0" u="none" strike="noStrike" dirty="0">
                          <a:solidFill>
                            <a:srgbClr val="00297A"/>
                          </a:solidFill>
                          <a:effectLst/>
                          <a:latin typeface="+mn-lt"/>
                        </a:rPr>
                        <a:t>CLASS A</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b"/>
                      <a:r>
                        <a:rPr lang="en-US" sz="1100" b="1" i="0" u="none" strike="noStrike" dirty="0">
                          <a:solidFill>
                            <a:srgbClr val="00297A"/>
                          </a:solidFill>
                          <a:effectLst/>
                          <a:latin typeface="+mn-lt"/>
                        </a:rPr>
                        <a:t>CLASS B</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mn-lt"/>
                        </a:rPr>
                        <a:t>CLASS C</a:t>
                      </a:r>
                    </a:p>
                  </a:txBody>
                  <a:tcPr marL="9525" marR="9525" marT="0" marB="0" anchor="ctr">
                    <a:lnL w="6350" cap="flat" cmpd="sng" algn="ctr">
                      <a:solidFill>
                        <a:srgbClr val="BFBFB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75757"/>
                    </a:solidFill>
                  </a:tcPr>
                </a:tc>
                <a:tc hMerge="1">
                  <a:txBody>
                    <a:bodyPr/>
                    <a:lstStyle/>
                    <a:p>
                      <a:endParaRPr lang="en-US"/>
                    </a:p>
                  </a:txBody>
                  <a:tcPr/>
                </a:tc>
                <a:tc gridSpan="2">
                  <a:txBody>
                    <a:bodyPr/>
                    <a:lstStyle/>
                    <a:p>
                      <a:pPr algn="ctr" fontAlgn="b"/>
                      <a:r>
                        <a:rPr lang="en-US" sz="1100" b="1" i="0" u="none" strike="noStrike" dirty="0">
                          <a:solidFill>
                            <a:schemeClr val="bg1"/>
                          </a:solidFill>
                          <a:effectLst/>
                          <a:latin typeface="+mn-lt"/>
                        </a:rPr>
                        <a:t>CLASS D</a:t>
                      </a:r>
                    </a:p>
                  </a:txBody>
                  <a:tcPr marL="9525" marR="9525" marT="0" marB="0" anchor="ctr">
                    <a:lnL w="6350" cap="flat" cmpd="sng" algn="ctr">
                      <a:solidFill>
                        <a:schemeClr val="bg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297A"/>
                    </a:solidFill>
                  </a:tcPr>
                </a:tc>
                <a:tc hMerge="1">
                  <a:txBody>
                    <a:bodyPr/>
                    <a:lstStyle/>
                    <a:p>
                      <a:endParaRPr lang="en-US"/>
                    </a:p>
                  </a:txBody>
                  <a:tcPr/>
                </a:tc>
                <a:tc>
                  <a:txBody>
                    <a:bodyPr/>
                    <a:lstStyle/>
                    <a:p>
                      <a:pPr algn="ctr" fontAlgn="b"/>
                      <a:r>
                        <a:rPr lang="en-US" sz="1100" b="1" i="0" u="none" strike="noStrike" dirty="0">
                          <a:solidFill>
                            <a:srgbClr val="575757"/>
                          </a:solidFill>
                          <a:effectLst/>
                          <a:latin typeface="+mn-lt"/>
                        </a:rPr>
                        <a:t>Total</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1100" b="1" i="0" u="none" strike="noStrike" dirty="0">
                          <a:solidFill>
                            <a:srgbClr val="575757"/>
                          </a:solidFill>
                          <a:effectLst/>
                          <a:latin typeface="+mn-lt"/>
                        </a:rPr>
                        <a:t>Total</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100" b="0" i="0" u="none" strike="noStrike" dirty="0">
                        <a:solidFill>
                          <a:srgbClr val="575757"/>
                        </a:solidFill>
                        <a:effectLst/>
                        <a:latin typeface="+mj-lt"/>
                      </a:endParaRPr>
                    </a:p>
                  </a:txBody>
                  <a:tcPr marL="9525" marR="9525" marT="0" marB="0" anchor="b">
                    <a:lnL w="6350" cap="flat" cmpd="sng" algn="ctr">
                      <a:solidFill>
                        <a:srgbClr val="BFBFBF"/>
                      </a:solidFill>
                      <a:prstDash val="solid"/>
                      <a:round/>
                      <a:headEnd type="none" w="med" len="med"/>
                      <a:tailEnd type="none" w="med" len="med"/>
                    </a:lnL>
                    <a:lnR w="6350" cap="flat" cmpd="sng" algn="ctr">
                      <a:noFill/>
                      <a:prstDash val="solid"/>
                      <a:round/>
                      <a:headEnd type="none" w="med" len="med"/>
                      <a:tailEnd type="none" w="med" len="med"/>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100" b="0" i="0" u="none" strike="noStrike" dirty="0">
                        <a:solidFill>
                          <a:srgbClr val="575757"/>
                        </a:solidFill>
                        <a:effectLst/>
                        <a:latin typeface="+mj-lt"/>
                      </a:endParaRPr>
                    </a:p>
                  </a:txBody>
                  <a:tcPr marL="9525" marR="9525" marT="0" marB="0" anchor="b">
                    <a:lnL w="6350" cap="flat" cmpd="sng" algn="ctr">
                      <a:noFill/>
                      <a:prstDash val="solid"/>
                      <a:round/>
                      <a:headEnd type="none" w="med" len="med"/>
                      <a:tailEnd type="none" w="med" len="med"/>
                    </a:lnL>
                    <a:lnR>
                      <a:noFill/>
                    </a:lnR>
                    <a:lnT>
                      <a:noFill/>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277328">
                <a:tc>
                  <a:txBody>
                    <a:bodyPr/>
                    <a:lstStyle/>
                    <a:p>
                      <a:pPr algn="l" fontAlgn="b"/>
                      <a:endParaRPr lang="en-US" sz="1100" b="0" i="0" u="none" strike="noStrike" dirty="0">
                        <a:solidFill>
                          <a:srgbClr val="000000"/>
                        </a:solidFill>
                        <a:effectLst/>
                        <a:latin typeface="+mj-lt"/>
                      </a:endParaRPr>
                    </a:p>
                  </a:txBody>
                  <a:tcPr marL="9525" marR="9525" marT="0" marB="0" anchor="ctr">
                    <a:lnL>
                      <a:noFill/>
                    </a:lnL>
                    <a:lnR w="6350" cap="flat" cmpd="sng" algn="ctr">
                      <a:solidFill>
                        <a:srgbClr val="BFBFBF"/>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297A"/>
                          </a:solidFill>
                          <a:effectLst/>
                          <a:latin typeface="+mn-lt"/>
                        </a:rPr>
                        <a:t>Shares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297A"/>
                          </a:solidFill>
                          <a:effectLst/>
                          <a:latin typeface="+mn-lt"/>
                        </a:rPr>
                        <a:t>Votes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297A"/>
                          </a:solidFill>
                          <a:effectLst/>
                          <a:latin typeface="+mn-lt"/>
                        </a:rPr>
                        <a:t>Shares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00297A"/>
                          </a:solidFill>
                          <a:effectLst/>
                          <a:latin typeface="+mn-lt"/>
                        </a:rPr>
                        <a:t>Votes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chemeClr val="bg1"/>
                          </a:solidFill>
                          <a:effectLst/>
                          <a:latin typeface="+mn-lt"/>
                        </a:rPr>
                        <a:t>Shares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575757"/>
                    </a:solidFill>
                  </a:tcPr>
                </a:tc>
                <a:tc>
                  <a:txBody>
                    <a:bodyPr/>
                    <a:lstStyle/>
                    <a:p>
                      <a:pPr algn="ctr" fontAlgn="b"/>
                      <a:r>
                        <a:rPr lang="en-US" sz="900" b="1" i="0" u="none" strike="noStrike" dirty="0">
                          <a:solidFill>
                            <a:schemeClr val="bg1"/>
                          </a:solidFill>
                          <a:effectLst/>
                          <a:latin typeface="+mn-lt"/>
                        </a:rPr>
                        <a:t>Votes</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575757"/>
                    </a:solidFill>
                  </a:tcPr>
                </a:tc>
                <a:tc>
                  <a:txBody>
                    <a:bodyPr/>
                    <a:lstStyle/>
                    <a:p>
                      <a:pPr algn="ctr" fontAlgn="b"/>
                      <a:r>
                        <a:rPr lang="en-US" sz="900" b="1" i="0" u="none" strike="noStrike" dirty="0">
                          <a:solidFill>
                            <a:schemeClr val="bg1"/>
                          </a:solidFill>
                          <a:effectLst/>
                          <a:latin typeface="+mn-lt"/>
                        </a:rPr>
                        <a:t>Shares</a:t>
                      </a:r>
                    </a:p>
                  </a:txBody>
                  <a:tcPr marL="9525" marR="9525" marT="0" marB="0"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solidFill>
                  </a:tcPr>
                </a:tc>
                <a:tc>
                  <a:txBody>
                    <a:bodyPr/>
                    <a:lstStyle/>
                    <a:p>
                      <a:pPr algn="ctr" fontAlgn="b"/>
                      <a:r>
                        <a:rPr lang="en-US" sz="900" b="1" i="0" u="none" strike="noStrike" dirty="0">
                          <a:solidFill>
                            <a:schemeClr val="bg1"/>
                          </a:solidFill>
                          <a:effectLst/>
                          <a:latin typeface="+mn-lt"/>
                        </a:rPr>
                        <a:t>Votes</a:t>
                      </a:r>
                    </a:p>
                  </a:txBody>
                  <a:tcPr marL="9525" marR="9525" marT="0" marB="0" anchor="ctr">
                    <a:lnL w="6350" cap="flat" cmpd="sng" algn="ctr">
                      <a:solidFill>
                        <a:schemeClr val="bg1"/>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solidFill>
                  </a:tcPr>
                </a:tc>
                <a:tc>
                  <a:txBody>
                    <a:bodyPr/>
                    <a:lstStyle/>
                    <a:p>
                      <a:pPr algn="ctr" fontAlgn="b"/>
                      <a:r>
                        <a:rPr lang="en-US" sz="900" b="1" i="0" u="none" strike="noStrike" dirty="0">
                          <a:solidFill>
                            <a:srgbClr val="575757"/>
                          </a:solidFill>
                          <a:effectLst/>
                          <a:latin typeface="+mn-lt"/>
                        </a:rPr>
                        <a:t>Shares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575757"/>
                          </a:solidFill>
                          <a:effectLst/>
                          <a:latin typeface="+mn-lt"/>
                        </a:rPr>
                        <a:t>Votes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575757"/>
                          </a:solidFill>
                          <a:effectLst/>
                          <a:latin typeface="+mn-lt"/>
                        </a:rPr>
                        <a:t>% Shares</a:t>
                      </a:r>
                    </a:p>
                  </a:txBody>
                  <a:tcPr marL="9525" marR="9525"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en-US" sz="900" b="1" i="0" u="none" strike="noStrike" dirty="0">
                          <a:solidFill>
                            <a:srgbClr val="575757"/>
                          </a:solidFill>
                          <a:effectLst/>
                          <a:latin typeface="+mn-lt"/>
                        </a:rPr>
                        <a:t>% Votes</a:t>
                      </a:r>
                    </a:p>
                  </a:txBody>
                  <a:tcPr marL="9525" marR="9525"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321913">
                <a:tc>
                  <a:txBody>
                    <a:bodyPr/>
                    <a:lstStyle/>
                    <a:p>
                      <a:pPr algn="l" fontAlgn="b"/>
                      <a:r>
                        <a:rPr lang="en-US" sz="1100" b="1" i="0" u="none" strike="noStrike" dirty="0">
                          <a:solidFill>
                            <a:srgbClr val="575757"/>
                          </a:solidFill>
                          <a:effectLst/>
                          <a:latin typeface="+mn-lt"/>
                        </a:rPr>
                        <a:t>Owner 1</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150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10.79%</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3.31%</a:t>
                      </a: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321913">
                <a:tc>
                  <a:txBody>
                    <a:bodyPr/>
                    <a:lstStyle/>
                    <a:p>
                      <a:pPr algn="l" fontAlgn="b"/>
                      <a:r>
                        <a:rPr lang="en-US" sz="1100" b="1" i="0" u="none" strike="noStrike" dirty="0">
                          <a:solidFill>
                            <a:srgbClr val="575757"/>
                          </a:solidFill>
                          <a:effectLst/>
                          <a:latin typeface="+mn-lt"/>
                        </a:rPr>
                        <a:t>Owner 2</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500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500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10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100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510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600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36.69%</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tc>
                  <a:txBody>
                    <a:bodyPr/>
                    <a:lstStyle/>
                    <a:p>
                      <a:pPr algn="r" fontAlgn="b"/>
                      <a:r>
                        <a:rPr lang="en-US" sz="1100" b="0" i="0" u="none" strike="noStrike" dirty="0">
                          <a:solidFill>
                            <a:srgbClr val="000000"/>
                          </a:solidFill>
                          <a:effectLst/>
                          <a:latin typeface="+mj-lt"/>
                        </a:rPr>
                        <a:t>19.83%</a:t>
                      </a: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321913">
                <a:tc>
                  <a:txBody>
                    <a:bodyPr/>
                    <a:lstStyle/>
                    <a:p>
                      <a:pPr algn="l" fontAlgn="b"/>
                      <a:r>
                        <a:rPr lang="en-US" sz="1100" b="1" i="0" u="none" strike="noStrike" dirty="0">
                          <a:solidFill>
                            <a:srgbClr val="575757"/>
                          </a:solidFill>
                          <a:effectLst/>
                          <a:latin typeface="+mn-lt"/>
                        </a:rPr>
                        <a:t>Owner 3</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25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25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250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280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75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20.14%</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2.48%</a:t>
                      </a: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321913">
                <a:tc>
                  <a:txBody>
                    <a:bodyPr/>
                    <a:lstStyle/>
                    <a:p>
                      <a:pPr algn="l" fontAlgn="b"/>
                      <a:r>
                        <a:rPr lang="en-US" sz="1100" b="1" i="0" u="none" strike="noStrike" dirty="0">
                          <a:solidFill>
                            <a:srgbClr val="575757"/>
                          </a:solidFill>
                          <a:effectLst/>
                          <a:latin typeface="+mn-lt"/>
                        </a:rPr>
                        <a:t>Owner 4</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200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200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500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250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700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17.99%</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23.14%</a:t>
                      </a: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21913">
                <a:tc>
                  <a:txBody>
                    <a:bodyPr/>
                    <a:lstStyle/>
                    <a:p>
                      <a:pPr algn="l" fontAlgn="b"/>
                      <a:r>
                        <a:rPr lang="en-US" sz="1100" b="1" i="0" u="none" strike="noStrike" dirty="0">
                          <a:solidFill>
                            <a:srgbClr val="575757"/>
                          </a:solidFill>
                          <a:effectLst/>
                          <a:latin typeface="+mn-lt"/>
                        </a:rPr>
                        <a:t>Treasury</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 </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150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1,500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200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1,550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14.39%</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51.24%</a:t>
                      </a: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0006"/>
                  </a:ext>
                </a:extLst>
              </a:tr>
              <a:tr h="321913">
                <a:tc>
                  <a:txBody>
                    <a:bodyPr/>
                    <a:lstStyle/>
                    <a:p>
                      <a:pPr algn="l" fontAlgn="b"/>
                      <a:r>
                        <a:rPr lang="en-US" sz="1100" b="1" i="0" u="none" strike="noStrike" dirty="0">
                          <a:solidFill>
                            <a:srgbClr val="575757"/>
                          </a:solidFill>
                          <a:effectLst/>
                          <a:latin typeface="+mn-lt"/>
                        </a:rPr>
                        <a:t>Outstanding</a:t>
                      </a:r>
                    </a:p>
                  </a:txBody>
                  <a:tcPr marL="72000" marR="72000" marT="0" marB="0" anchor="ctr">
                    <a:lnL w="6350" cap="flat" cmpd="sng" algn="ctr">
                      <a:no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350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350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a:solidFill>
                            <a:srgbClr val="000000"/>
                          </a:solidFill>
                          <a:effectLst/>
                          <a:latin typeface="+mj-lt"/>
                        </a:rPr>
                        <a:t>525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525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300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r" fontAlgn="b"/>
                      <a:r>
                        <a:rPr lang="en-US" sz="1100" b="0" i="0" u="none" strike="noStrike" dirty="0">
                          <a:solidFill>
                            <a:srgbClr val="000000"/>
                          </a:solidFill>
                          <a:effectLst/>
                          <a:latin typeface="+mj-lt"/>
                        </a:rPr>
                        <a:t>215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2,150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solidFill>
                      <a:srgbClr val="00297A">
                        <a:alpha val="5098"/>
                      </a:srgbClr>
                    </a:solidFill>
                  </a:tcPr>
                </a:tc>
                <a:tc>
                  <a:txBody>
                    <a:bodyPr/>
                    <a:lstStyle/>
                    <a:p>
                      <a:pPr algn="r" fontAlgn="b"/>
                      <a:r>
                        <a:rPr lang="en-US" sz="1100" b="0" i="0" u="none" strike="noStrike" dirty="0">
                          <a:solidFill>
                            <a:srgbClr val="000000"/>
                          </a:solidFill>
                          <a:effectLst/>
                          <a:latin typeface="+mj-lt"/>
                        </a:rPr>
                        <a:t>1,390</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100" b="0" i="0" u="none" strike="noStrike" dirty="0">
                          <a:solidFill>
                            <a:srgbClr val="000000"/>
                          </a:solidFill>
                          <a:effectLst/>
                          <a:latin typeface="+mj-lt"/>
                        </a:rPr>
                        <a:t>3,025</a:t>
                      </a: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100" b="0" i="0" u="none" strike="noStrike" dirty="0">
                        <a:solidFill>
                          <a:srgbClr val="000000"/>
                        </a:solidFill>
                        <a:effectLst/>
                        <a:latin typeface="+mj-lt"/>
                      </a:endParaRPr>
                    </a:p>
                  </a:txBody>
                  <a:tcPr marL="72000" marR="72000" marT="0" marB="0" anchor="ctr">
                    <a:lnL w="6350" cap="flat" cmpd="sng" algn="ctr">
                      <a:solidFill>
                        <a:srgbClr val="BFBFBF"/>
                      </a:solidFill>
                      <a:prstDash val="solid"/>
                      <a:round/>
                      <a:headEnd type="none" w="med" len="med"/>
                      <a:tailEnd type="none" w="med" len="med"/>
                    </a:lnL>
                    <a:lnR w="6350" cap="flat" cmpd="sng" algn="ctr">
                      <a:solidFill>
                        <a:srgbClr val="BFBFBF"/>
                      </a:solidFill>
                      <a:prstDash val="solid"/>
                      <a:round/>
                      <a:headEnd type="none" w="med" len="med"/>
                      <a:tailEnd type="none" w="med" len="med"/>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endParaRPr lang="en-US" sz="1100" b="0" i="0" u="none" strike="noStrike" dirty="0">
                        <a:solidFill>
                          <a:srgbClr val="000000"/>
                        </a:solidFill>
                        <a:effectLst/>
                        <a:latin typeface="+mj-lt"/>
                      </a:endParaRPr>
                    </a:p>
                  </a:txBody>
                  <a:tcPr marL="72000" marR="72000" marT="0" marB="0" anchor="ctr">
                    <a:lnL w="6350" cap="flat" cmpd="sng" algn="ctr">
                      <a:solidFill>
                        <a:srgbClr val="BFBFBF"/>
                      </a:solidFill>
                      <a:prstDash val="solid"/>
                      <a:round/>
                      <a:headEnd type="none" w="med" len="med"/>
                      <a:tailEnd type="none" w="med" len="med"/>
                    </a:lnL>
                    <a:lnR>
                      <a:noFill/>
                    </a:lnR>
                    <a:lnT w="6350" cap="flat" cmpd="sng" algn="ctr">
                      <a:solidFill>
                        <a:srgbClr val="BFBFBF"/>
                      </a:solidFill>
                      <a:prstDash val="solid"/>
                      <a:round/>
                      <a:headEnd type="none" w="med" len="med"/>
                      <a:tailEnd type="none" w="med" len="med"/>
                    </a:lnT>
                    <a:lnB w="6350" cap="flat" cmpd="sng" algn="ctr">
                      <a:solidFill>
                        <a:srgbClr val="BFBFBF"/>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bl>
          </a:graphicData>
        </a:graphic>
      </p:graphicFrame>
      <p:sp>
        <p:nvSpPr>
          <p:cNvPr id="19" name="Content Placeholder 10">
            <a:extLst>
              <a:ext uri="{FF2B5EF4-FFF2-40B4-BE49-F238E27FC236}">
                <a16:creationId xmlns:a16="http://schemas.microsoft.com/office/drawing/2014/main" id="{5C62F6DC-26C8-4E6D-8F33-82A0282EE994}"/>
              </a:ext>
            </a:extLst>
          </p:cNvPr>
          <p:cNvSpPr txBox="1">
            <a:spLocks/>
          </p:cNvSpPr>
          <p:nvPr/>
        </p:nvSpPr>
        <p:spPr>
          <a:xfrm>
            <a:off x="2442750" y="4525246"/>
            <a:ext cx="8775012" cy="945213"/>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pPr>
            <a:r>
              <a:rPr lang="en-GB" sz="1400" dirty="0">
                <a:solidFill>
                  <a:prstClr val="black"/>
                </a:solidFill>
                <a:latin typeface="+mj-lt"/>
              </a:rPr>
              <a:t>Owner 2 is a beneficial owner (even if owner 2 only has 19.38% of voting control)</a:t>
            </a:r>
          </a:p>
          <a:p>
            <a:pPr>
              <a:spcBef>
                <a:spcPts val="0"/>
              </a:spcBef>
            </a:pPr>
            <a:r>
              <a:rPr lang="en-GB" sz="1400" dirty="0">
                <a:solidFill>
                  <a:prstClr val="black"/>
                </a:solidFill>
                <a:latin typeface="+mj-lt"/>
              </a:rPr>
              <a:t>Treasury has voting control, i.e., management has voting control</a:t>
            </a:r>
          </a:p>
          <a:p>
            <a:pPr>
              <a:spcBef>
                <a:spcPts val="0"/>
              </a:spcBef>
            </a:pPr>
            <a:r>
              <a:rPr lang="en-GB" sz="1400" dirty="0">
                <a:solidFill>
                  <a:prstClr val="black"/>
                </a:solidFill>
                <a:latin typeface="+mj-lt"/>
              </a:rPr>
              <a:t>Owners 3 and 4 could be considered beneficial owners if they decide to act jointly when voting </a:t>
            </a:r>
          </a:p>
        </p:txBody>
      </p:sp>
      <p:sp>
        <p:nvSpPr>
          <p:cNvPr id="20" name="Content Placeholder 10">
            <a:extLst>
              <a:ext uri="{FF2B5EF4-FFF2-40B4-BE49-F238E27FC236}">
                <a16:creationId xmlns:a16="http://schemas.microsoft.com/office/drawing/2014/main" id="{6F843879-9B3A-4434-A499-DC5CA8F5FA5D}"/>
              </a:ext>
            </a:extLst>
          </p:cNvPr>
          <p:cNvSpPr txBox="1">
            <a:spLocks/>
          </p:cNvSpPr>
          <p:nvPr/>
        </p:nvSpPr>
        <p:spPr>
          <a:xfrm>
            <a:off x="2442750" y="5616054"/>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latin typeface="+mn-lt"/>
              </a:rPr>
              <a:t>Note:</a:t>
            </a:r>
            <a:r>
              <a:rPr lang="en-GB" sz="1400" dirty="0">
                <a:latin typeface="+mj-lt"/>
              </a:rPr>
              <a:t> Class C shares have no voting rights; class D shares have the right to multiple votes per share. Treasury shares are shares that have been “bought back” by the corporation.</a:t>
            </a:r>
            <a:endParaRPr lang="en-GB" sz="1400" dirty="0">
              <a:solidFill>
                <a:prstClr val="black"/>
              </a:solidFill>
              <a:latin typeface="+mj-lt"/>
            </a:endParaRPr>
          </a:p>
        </p:txBody>
      </p:sp>
    </p:spTree>
    <p:extLst>
      <p:ext uri="{BB962C8B-B14F-4D97-AF65-F5344CB8AC3E}">
        <p14:creationId xmlns:p14="http://schemas.microsoft.com/office/powerpoint/2010/main" val="27059113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Prescribed level or threshold</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775012" cy="3323025"/>
          </a:xfrm>
        </p:spPr>
        <p:txBody>
          <a:bodyPr/>
          <a:lstStyle/>
          <a:p>
            <a:pPr>
              <a:lnSpc>
                <a:spcPct val="95000"/>
              </a:lnSpc>
            </a:pPr>
            <a:r>
              <a:rPr lang="en-GB" dirty="0"/>
              <a:t>FATF’s recommendations do not establish whether all Beneficial Owners need to be identified or only those who meet or exceed a certain level of ownership or control.</a:t>
            </a:r>
          </a:p>
          <a:p>
            <a:pPr>
              <a:lnSpc>
                <a:spcPct val="95000"/>
              </a:lnSpc>
            </a:pPr>
            <a:r>
              <a:rPr lang="en-GB" dirty="0"/>
              <a:t>Each FATF member country defines the </a:t>
            </a:r>
            <a:r>
              <a:rPr lang="en-GB" b="1" u="sng" dirty="0">
                <a:latin typeface="Calibri" panose="020F0502020204030204" pitchFamily="34" charset="0"/>
                <a:cs typeface="Calibri" panose="020F0502020204030204" pitchFamily="34" charset="0"/>
              </a:rPr>
              <a:t>minimum</a:t>
            </a:r>
            <a:r>
              <a:rPr lang="en-GB" dirty="0"/>
              <a:t> level or threshold of ownership or control for identifying Beneficial Owners applicable for its jurisdiction, which most commonly is 25% ownership or control.</a:t>
            </a:r>
          </a:p>
          <a:p>
            <a:pPr lvl="1"/>
            <a:r>
              <a:rPr lang="en-GB" dirty="0"/>
              <a:t>The prescribed minimum may be lower for certain classes of Legal Persons or Legal Arrangements such as, for example, corporations whose stock trades in certain Stock Exchanges.</a:t>
            </a:r>
          </a:p>
          <a:p>
            <a:pPr>
              <a:lnSpc>
                <a:spcPct val="95000"/>
              </a:lnSpc>
            </a:pPr>
            <a:r>
              <a:rPr lang="en-GB" dirty="0"/>
              <a:t>Using a risk-based approach, banks decide whether to uniformly adhere to the prescribed minimum threshold, or whether they wish to uniformly apply a higher level threshold, or to apply a higher threshold only under certain conditions, for example when carrying out enhanced due diligence of the Applicant.</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CC71AD69-F2F9-4B28-B73A-0FC5F1D05E01}"/>
              </a:ext>
            </a:extLst>
          </p:cNvPr>
          <p:cNvSpPr txBox="1">
            <a:spLocks/>
          </p:cNvSpPr>
          <p:nvPr/>
        </p:nvSpPr>
        <p:spPr>
          <a:xfrm>
            <a:off x="2442750" y="5643099"/>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Banks define the prescribed level or threshold of Beneficial Ownership for clients applying to establish banking arrangements with them</a:t>
            </a:r>
            <a:endParaRPr lang="en-GB" sz="1400" dirty="0">
              <a:solidFill>
                <a:prstClr val="black"/>
              </a:solidFill>
              <a:latin typeface="+mj-lt"/>
            </a:endParaRPr>
          </a:p>
        </p:txBody>
      </p:sp>
      <p:sp>
        <p:nvSpPr>
          <p:cNvPr id="8" name="Slide Number Placeholder 1">
            <a:extLst>
              <a:ext uri="{FF2B5EF4-FFF2-40B4-BE49-F238E27FC236}">
                <a16:creationId xmlns:a16="http://schemas.microsoft.com/office/drawing/2014/main" id="{DADDE537-70E4-441F-9A86-0592129DDCA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11</a:t>
            </a:fld>
            <a:endParaRPr lang="en-GB" dirty="0"/>
          </a:p>
        </p:txBody>
      </p:sp>
    </p:spTree>
    <p:extLst>
      <p:ext uri="{BB962C8B-B14F-4D97-AF65-F5344CB8AC3E}">
        <p14:creationId xmlns:p14="http://schemas.microsoft.com/office/powerpoint/2010/main" val="29817905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Prescribed level or threshold for non-bank PSPs</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775012" cy="3323025"/>
          </a:xfrm>
        </p:spPr>
        <p:txBody>
          <a:bodyPr/>
          <a:lstStyle/>
          <a:p>
            <a:pPr>
              <a:lnSpc>
                <a:spcPct val="95000"/>
              </a:lnSpc>
            </a:pPr>
            <a:r>
              <a:rPr lang="en-GB" dirty="0"/>
              <a:t>Notwithstanding the common minimum level or threshold of ownership or control for identifying Beneficial Owners of 25%,  it is to be anticipated that banks - using a risk-based approach – will apply a lower level to non-bank PSPs;</a:t>
            </a:r>
          </a:p>
          <a:p>
            <a:pPr>
              <a:lnSpc>
                <a:spcPct val="95000"/>
              </a:lnSpc>
            </a:pPr>
            <a:r>
              <a:rPr lang="en-GB" dirty="0"/>
              <a:t>This will be a feature of the Enhanced Customer Due Diligence that the bank will apply, based on the PSP </a:t>
            </a:r>
            <a:r>
              <a:rPr lang="en-GB"/>
              <a:t>having “tripped a number of switches</a:t>
            </a:r>
            <a:r>
              <a:rPr lang="en-GB" dirty="0"/>
              <a:t>”;</a:t>
            </a:r>
          </a:p>
          <a:p>
            <a:pPr>
              <a:lnSpc>
                <a:spcPct val="95000"/>
              </a:lnSpc>
            </a:pPr>
            <a:r>
              <a:rPr lang="en-GB" dirty="0"/>
              <a:t>The lower threshold will typically be 10%;</a:t>
            </a:r>
          </a:p>
          <a:p>
            <a:pPr>
              <a:lnSpc>
                <a:spcPct val="95000"/>
              </a:lnSpc>
            </a:pPr>
            <a:r>
              <a:rPr lang="en-GB" dirty="0"/>
              <a:t>PSPs would be well advised to identify and document their UBO down to that level in advance of embarking on applications for bank accounts.</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CC71AD69-F2F9-4B28-B73A-0FC5F1D05E01}"/>
              </a:ext>
            </a:extLst>
          </p:cNvPr>
          <p:cNvSpPr txBox="1">
            <a:spLocks/>
          </p:cNvSpPr>
          <p:nvPr/>
        </p:nvSpPr>
        <p:spPr>
          <a:xfrm>
            <a:off x="2442750" y="5643099"/>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Banks are likely to class non-bank PSPs as representing higher risk and to require demonstration of UBO at a 10% threshold</a:t>
            </a:r>
            <a:endParaRPr lang="en-GB" sz="1400" dirty="0">
              <a:solidFill>
                <a:prstClr val="black"/>
              </a:solidFill>
              <a:latin typeface="+mj-lt"/>
            </a:endParaRPr>
          </a:p>
        </p:txBody>
      </p:sp>
      <p:sp>
        <p:nvSpPr>
          <p:cNvPr id="8" name="Slide Number Placeholder 1">
            <a:extLst>
              <a:ext uri="{FF2B5EF4-FFF2-40B4-BE49-F238E27FC236}">
                <a16:creationId xmlns:a16="http://schemas.microsoft.com/office/drawing/2014/main" id="{DADDE537-70E4-441F-9A86-0592129DDCA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12</a:t>
            </a:fld>
            <a:endParaRPr lang="en-GB" dirty="0"/>
          </a:p>
        </p:txBody>
      </p:sp>
    </p:spTree>
    <p:extLst>
      <p:ext uri="{BB962C8B-B14F-4D97-AF65-F5344CB8AC3E}">
        <p14:creationId xmlns:p14="http://schemas.microsoft.com/office/powerpoint/2010/main" val="38335563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The two meanings of “identify”</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775012" cy="3323025"/>
          </a:xfrm>
        </p:spPr>
        <p:txBody>
          <a:bodyPr/>
          <a:lstStyle/>
          <a:p>
            <a:r>
              <a:rPr lang="en-GB" dirty="0"/>
              <a:t>We need to distinguish between two tasks:</a:t>
            </a:r>
          </a:p>
          <a:p>
            <a:pPr lvl="1">
              <a:buFont typeface="+mj-lt"/>
              <a:buAutoNum type="arabicPeriod"/>
            </a:pPr>
            <a:r>
              <a:rPr lang="en-GB" dirty="0"/>
              <a:t>Ascertaining who are the UBOs and IBOs, following the prescribed level or threshold applicable for a given bank.</a:t>
            </a:r>
          </a:p>
          <a:p>
            <a:pPr lvl="1">
              <a:buFont typeface="+mj-lt"/>
              <a:buAutoNum type="arabicPeriod"/>
            </a:pPr>
            <a:r>
              <a:rPr lang="en-GB" dirty="0"/>
              <a:t>Verifying the identity of the UBOs and IBOs, as required by the bank.</a:t>
            </a:r>
          </a:p>
          <a:p>
            <a:r>
              <a:rPr lang="en-GB" dirty="0"/>
              <a:t>Task (1) involves two steps:</a:t>
            </a:r>
          </a:p>
          <a:p>
            <a:pPr lvl="1">
              <a:buFont typeface="+mj-lt"/>
              <a:buAutoNum type="alphaLcParenR"/>
            </a:pPr>
            <a:r>
              <a:rPr lang="en-GB" dirty="0"/>
              <a:t>Analysing and assessing facts required to ascertain the UBOs and IBOs. This may involve examining the Applicant’s or the Applicant’s </a:t>
            </a:r>
            <a:r>
              <a:rPr lang="en-GB" dirty="0" err="1"/>
              <a:t>IBOs’</a:t>
            </a:r>
            <a:r>
              <a:rPr lang="en-GB" dirty="0"/>
              <a:t> capitalization tables, or shareholder lists, or suitable ownership organograms.</a:t>
            </a:r>
          </a:p>
          <a:p>
            <a:pPr lvl="1">
              <a:buFont typeface="+mj-lt"/>
              <a:buAutoNum type="alphaLcParenR"/>
            </a:pPr>
            <a:r>
              <a:rPr lang="en-GB" dirty="0"/>
              <a:t>Collecting information regarding the identity of the UBOs and IBOs such as names, registered addresses, residential addresses, jurisdiction of legal formation, nationality, date of birth, date of legal formation, etc..</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Slide Number Placeholder 1">
            <a:extLst>
              <a:ext uri="{FF2B5EF4-FFF2-40B4-BE49-F238E27FC236}">
                <a16:creationId xmlns:a16="http://schemas.microsoft.com/office/drawing/2014/main" id="{DADDE537-70E4-441F-9A86-0592129DDCA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13</a:t>
            </a:fld>
            <a:endParaRPr lang="en-GB" dirty="0"/>
          </a:p>
        </p:txBody>
      </p:sp>
    </p:spTree>
    <p:extLst>
      <p:ext uri="{BB962C8B-B14F-4D97-AF65-F5344CB8AC3E}">
        <p14:creationId xmlns:p14="http://schemas.microsoft.com/office/powerpoint/2010/main" val="41125420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The two meanings of “identify”</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775012" cy="3473771"/>
          </a:xfrm>
        </p:spPr>
        <p:txBody>
          <a:bodyPr>
            <a:spAutoFit/>
          </a:bodyPr>
          <a:lstStyle/>
          <a:p>
            <a:r>
              <a:rPr lang="en-GB" dirty="0"/>
              <a:t>Task (2) </a:t>
            </a:r>
            <a:r>
              <a:rPr lang="en-GB" b="1" u="sng" dirty="0">
                <a:latin typeface="Calibri" panose="020F0502020204030204" pitchFamily="34" charset="0"/>
                <a:cs typeface="Calibri" panose="020F0502020204030204" pitchFamily="34" charset="0"/>
              </a:rPr>
              <a:t>depends on the requirements of individual bank</a:t>
            </a:r>
            <a:r>
              <a:rPr lang="en-GB" dirty="0"/>
              <a:t> and </a:t>
            </a:r>
            <a:r>
              <a:rPr lang="en-GB" b="1" u="sng" dirty="0">
                <a:latin typeface="Calibri" panose="020F0502020204030204" pitchFamily="34" charset="0"/>
                <a:cs typeface="Calibri" panose="020F0502020204030204" pitchFamily="34" charset="0"/>
              </a:rPr>
              <a:t>may</a:t>
            </a:r>
            <a:r>
              <a:rPr lang="en-GB" dirty="0"/>
              <a:t> include one or more of the following:</a:t>
            </a:r>
          </a:p>
          <a:p>
            <a:pPr lvl="1"/>
            <a:r>
              <a:rPr lang="en-GB" dirty="0"/>
              <a:t>Doing nothing further.</a:t>
            </a:r>
          </a:p>
          <a:p>
            <a:pPr lvl="1"/>
            <a:r>
              <a:rPr lang="en-GB" dirty="0"/>
              <a:t>Confirmation by the Applicant, or by a professional third-party such as a lawyer or chartered accountant, of the accuracy and completeness of the identified UBOs or IBOs or both.</a:t>
            </a:r>
          </a:p>
          <a:p>
            <a:pPr lvl="1"/>
            <a:r>
              <a:rPr lang="en-GB" dirty="0"/>
              <a:t>Checking the validity of the identity of the UBOs by comparing the given elements of identity established in task 1 against trusted documents such as passports or driving licences, or by other means.</a:t>
            </a:r>
          </a:p>
          <a:p>
            <a:pPr lvl="1"/>
            <a:r>
              <a:rPr lang="en-GB" dirty="0"/>
              <a:t>Checking the validity of the identity of the IBOs by comparing the given elements of identity established in task 1 against copies of documents such certificates of formation issued by competent authorities, or by other means such as consulting public records available online through the Internet, or through trusted bureaux who procure such information from public records.</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Slide Number Placeholder 1">
            <a:extLst>
              <a:ext uri="{FF2B5EF4-FFF2-40B4-BE49-F238E27FC236}">
                <a16:creationId xmlns:a16="http://schemas.microsoft.com/office/drawing/2014/main" id="{DADDE537-70E4-441F-9A86-0592129DDCA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14</a:t>
            </a:fld>
            <a:endParaRPr lang="en-GB" dirty="0"/>
          </a:p>
        </p:txBody>
      </p:sp>
    </p:spTree>
    <p:extLst>
      <p:ext uri="{BB962C8B-B14F-4D97-AF65-F5344CB8AC3E}">
        <p14:creationId xmlns:p14="http://schemas.microsoft.com/office/powerpoint/2010/main" val="1288419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Example UBO declaration</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775012" cy="3861570"/>
          </a:xfrm>
        </p:spPr>
        <p:txBody>
          <a:bodyPr>
            <a:spAutoFit/>
          </a:bodyPr>
          <a:lstStyle/>
          <a:p>
            <a:pPr marL="0" indent="0">
              <a:lnSpc>
                <a:spcPct val="95000"/>
              </a:lnSpc>
              <a:buNone/>
            </a:pPr>
            <a:r>
              <a:rPr lang="en-GB" sz="1600" dirty="0">
                <a:latin typeface="+mj-lt"/>
                <a:cs typeface="Calibri" panose="020F0502020204030204" pitchFamily="34" charset="0"/>
              </a:rPr>
              <a:t>I, </a:t>
            </a:r>
            <a:r>
              <a:rPr lang="en-GB" sz="1600" dirty="0">
                <a:solidFill>
                  <a:schemeClr val="accent1">
                    <a:lumMod val="60000"/>
                    <a:lumOff val="40000"/>
                  </a:schemeClr>
                </a:solidFill>
                <a:latin typeface="+mj-lt"/>
                <a:cs typeface="Calibri" panose="020F0502020204030204" pitchFamily="34" charset="0"/>
              </a:rPr>
              <a:t>[insert signer’s position]</a:t>
            </a:r>
            <a:r>
              <a:rPr lang="en-GB" sz="1600" dirty="0">
                <a:solidFill>
                  <a:schemeClr val="bg1">
                    <a:lumMod val="65000"/>
                  </a:schemeClr>
                </a:solidFill>
                <a:latin typeface="+mj-lt"/>
                <a:cs typeface="Calibri" panose="020F0502020204030204" pitchFamily="34" charset="0"/>
              </a:rPr>
              <a:t> </a:t>
            </a:r>
            <a:r>
              <a:rPr lang="en-GB" sz="1600" dirty="0">
                <a:latin typeface="+mj-lt"/>
                <a:cs typeface="Calibri" panose="020F0502020204030204" pitchFamily="34" charset="0"/>
              </a:rPr>
              <a:t>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certify that the foregoing chart accurately depicts the current Ultimate Beneficial Ownership 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and that no individual besides </a:t>
            </a:r>
            <a:r>
              <a:rPr lang="en-GB" sz="1600" dirty="0">
                <a:solidFill>
                  <a:schemeClr val="accent1">
                    <a:lumMod val="60000"/>
                    <a:lumOff val="40000"/>
                  </a:schemeClr>
                </a:solidFill>
                <a:latin typeface="+mj-lt"/>
                <a:cs typeface="Calibri" panose="020F0502020204030204" pitchFamily="34" charset="0"/>
              </a:rPr>
              <a:t>[insert names of UBOs]</a:t>
            </a:r>
            <a:r>
              <a:rPr lang="en-GB" sz="1600" dirty="0">
                <a:solidFill>
                  <a:srgbClr val="FF0000"/>
                </a:solidFill>
                <a:latin typeface="+mj-lt"/>
                <a:cs typeface="Calibri" panose="020F0502020204030204" pitchFamily="34" charset="0"/>
              </a:rPr>
              <a:t> </a:t>
            </a:r>
            <a:r>
              <a:rPr lang="en-GB" sz="1600" dirty="0">
                <a:latin typeface="+mj-lt"/>
                <a:cs typeface="Calibri" panose="020F0502020204030204" pitchFamily="34" charset="0"/>
              </a:rPr>
              <a:t>has direct or indirect beneficial ownership of </a:t>
            </a:r>
            <a:r>
              <a:rPr lang="en-GB" sz="1600" dirty="0">
                <a:solidFill>
                  <a:schemeClr val="accent1">
                    <a:lumMod val="60000"/>
                    <a:lumOff val="40000"/>
                  </a:schemeClr>
                </a:solidFill>
                <a:latin typeface="+mj-lt"/>
                <a:cs typeface="Calibri" panose="020F0502020204030204" pitchFamily="34" charset="0"/>
              </a:rPr>
              <a:t>[insert percentage]</a:t>
            </a:r>
            <a:r>
              <a:rPr lang="en-GB" sz="1600" dirty="0">
                <a:latin typeface="+mj-lt"/>
                <a:cs typeface="Calibri" panose="020F0502020204030204" pitchFamily="34" charset="0"/>
              </a:rPr>
              <a:t> or more 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a:t>
            </a:r>
          </a:p>
          <a:p>
            <a:pPr marL="0" indent="0">
              <a:lnSpc>
                <a:spcPct val="95000"/>
              </a:lnSpc>
              <a:buNone/>
            </a:pPr>
            <a:r>
              <a:rPr lang="en-GB" sz="1600" dirty="0">
                <a:latin typeface="+mj-lt"/>
                <a:cs typeface="Calibri" panose="020F0502020204030204" pitchFamily="34" charset="0"/>
              </a:rPr>
              <a:t>For greater certainty, ultimate beneficial ownership means an individual directly or indirectly, (a) owning, controlling or having power to vote </a:t>
            </a:r>
            <a:r>
              <a:rPr lang="en-GB" sz="1600" dirty="0">
                <a:solidFill>
                  <a:schemeClr val="accent1">
                    <a:lumMod val="60000"/>
                    <a:lumOff val="40000"/>
                  </a:schemeClr>
                </a:solidFill>
                <a:latin typeface="+mj-lt"/>
                <a:cs typeface="Calibri" panose="020F0502020204030204" pitchFamily="34" charset="0"/>
              </a:rPr>
              <a:t>[insert percentage]</a:t>
            </a:r>
            <a:r>
              <a:rPr lang="en-GB" sz="1600" dirty="0">
                <a:latin typeface="+mj-lt"/>
                <a:cs typeface="Calibri" panose="020F0502020204030204" pitchFamily="34" charset="0"/>
              </a:rPr>
              <a:t> or more of any class of voting securities or voting interests 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or (b) controlling in any manner the affairs 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or the election of a majority of the directors of </a:t>
            </a:r>
            <a:r>
              <a:rPr lang="en-GB" sz="1600" dirty="0">
                <a:solidFill>
                  <a:schemeClr val="accent1">
                    <a:lumMod val="60000"/>
                    <a:lumOff val="40000"/>
                  </a:schemeClr>
                </a:solidFill>
                <a:latin typeface="+mj-lt"/>
                <a:cs typeface="Calibri" panose="020F0502020204030204" pitchFamily="34" charset="0"/>
              </a:rPr>
              <a:t>[insert applicant’s name]</a:t>
            </a:r>
            <a:r>
              <a:rPr lang="en-GB" sz="1600" dirty="0">
                <a:latin typeface="+mj-lt"/>
                <a:cs typeface="Calibri" panose="020F0502020204030204" pitchFamily="34" charset="0"/>
              </a:rPr>
              <a:t>. </a:t>
            </a:r>
          </a:p>
          <a:p>
            <a:pPr marL="0" indent="0">
              <a:lnSpc>
                <a:spcPct val="95000"/>
              </a:lnSpc>
              <a:buNone/>
            </a:pPr>
            <a:r>
              <a:rPr lang="en-GB" sz="1600" b="1" dirty="0">
                <a:latin typeface="+mn-lt"/>
                <a:cs typeface="Calibri" panose="020F0502020204030204" pitchFamily="34" charset="0"/>
              </a:rPr>
              <a:t>I further certify that none of the shares of the entities depicted in the foregoing chart have been issued in bearer form, and certify that none of the entities are authorized to issue shares in bearer form. </a:t>
            </a:r>
          </a:p>
          <a:p>
            <a:pPr marL="0" indent="0">
              <a:lnSpc>
                <a:spcPct val="95000"/>
              </a:lnSpc>
              <a:buNone/>
            </a:pPr>
            <a:r>
              <a:rPr lang="en-GB" sz="1600" dirty="0">
                <a:latin typeface="+mj-lt"/>
                <a:cs typeface="Calibri" panose="020F0502020204030204" pitchFamily="34" charset="0"/>
              </a:rPr>
              <a:t>Date: </a:t>
            </a:r>
            <a:r>
              <a:rPr lang="en-GB" sz="1600" dirty="0">
                <a:solidFill>
                  <a:schemeClr val="accent1">
                    <a:lumMod val="60000"/>
                    <a:lumOff val="40000"/>
                  </a:schemeClr>
                </a:solidFill>
                <a:latin typeface="+mj-lt"/>
                <a:cs typeface="Calibri" panose="020F0502020204030204" pitchFamily="34" charset="0"/>
              </a:rPr>
              <a:t>[insert current date]</a:t>
            </a:r>
            <a:r>
              <a:rPr lang="en-GB" sz="1600" dirty="0">
                <a:latin typeface="+mj-lt"/>
                <a:cs typeface="Calibri" panose="020F0502020204030204" pitchFamily="34" charset="0"/>
              </a:rPr>
              <a:t> </a:t>
            </a:r>
          </a:p>
          <a:p>
            <a:pPr marL="0" indent="0">
              <a:lnSpc>
                <a:spcPct val="95000"/>
              </a:lnSpc>
              <a:buNone/>
            </a:pPr>
            <a:r>
              <a:rPr lang="en-GB" sz="1600" dirty="0">
                <a:latin typeface="+mj-lt"/>
                <a:cs typeface="Calibri" panose="020F0502020204030204" pitchFamily="34" charset="0"/>
              </a:rPr>
              <a:t>Signed by: </a:t>
            </a:r>
            <a:r>
              <a:rPr lang="en-GB" sz="1600" dirty="0">
                <a:solidFill>
                  <a:schemeClr val="accent1">
                    <a:lumMod val="60000"/>
                    <a:lumOff val="40000"/>
                  </a:schemeClr>
                </a:solidFill>
                <a:latin typeface="+mj-lt"/>
                <a:cs typeface="Calibri" panose="020F0502020204030204" pitchFamily="34" charset="0"/>
              </a:rPr>
              <a:t>[insert signer’s name]</a:t>
            </a:r>
            <a:r>
              <a:rPr lang="en-GB" sz="1600" dirty="0">
                <a:solidFill>
                  <a:srgbClr val="E60000"/>
                </a:solidFill>
                <a:latin typeface="+mj-lt"/>
                <a:cs typeface="Calibri" panose="020F0502020204030204" pitchFamily="34" charset="0"/>
              </a:rPr>
              <a:t> </a:t>
            </a:r>
            <a:br>
              <a:rPr lang="en-GB" sz="1600" dirty="0">
                <a:latin typeface="+mj-lt"/>
                <a:cs typeface="Calibri" panose="020F0502020204030204" pitchFamily="34" charset="0"/>
              </a:rPr>
            </a:br>
            <a:r>
              <a:rPr lang="en-GB" sz="1600" dirty="0">
                <a:latin typeface="+mj-lt"/>
                <a:cs typeface="Calibri" panose="020F0502020204030204" pitchFamily="34" charset="0"/>
              </a:rPr>
              <a:t>Position: </a:t>
            </a:r>
            <a:r>
              <a:rPr lang="en-GB" sz="1600" dirty="0">
                <a:solidFill>
                  <a:schemeClr val="accent1">
                    <a:lumMod val="60000"/>
                    <a:lumOff val="40000"/>
                  </a:schemeClr>
                </a:solidFill>
                <a:latin typeface="+mj-lt"/>
                <a:cs typeface="Calibri" panose="020F0502020204030204" pitchFamily="34" charset="0"/>
              </a:rPr>
              <a:t>[insert signer’s position]</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Slide Number Placeholder 1">
            <a:extLst>
              <a:ext uri="{FF2B5EF4-FFF2-40B4-BE49-F238E27FC236}">
                <a16:creationId xmlns:a16="http://schemas.microsoft.com/office/drawing/2014/main" id="{DADDE537-70E4-441F-9A86-0592129DDCA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15</a:t>
            </a:fld>
            <a:endParaRPr lang="en-GB" dirty="0"/>
          </a:p>
        </p:txBody>
      </p:sp>
    </p:spTree>
    <p:extLst>
      <p:ext uri="{BB962C8B-B14F-4D97-AF65-F5344CB8AC3E}">
        <p14:creationId xmlns:p14="http://schemas.microsoft.com/office/powerpoint/2010/main" val="36867615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D9D5484-2293-4BEA-8AAF-2CC21EF7A883}"/>
              </a:ext>
            </a:extLst>
          </p:cNvPr>
          <p:cNvSpPr>
            <a:spLocks noGrp="1"/>
          </p:cNvSpPr>
          <p:nvPr>
            <p:ph type="sldNum" sz="quarter" idx="12"/>
          </p:nvPr>
        </p:nvSpPr>
        <p:spPr/>
        <p:txBody>
          <a:bodyPr/>
          <a:lstStyle/>
          <a:p>
            <a:fld id="{01D9D42A-FCAC-4D8A-80A0-D310FC5ADD66}" type="slidenum">
              <a:rPr lang="en-GB" smtClean="0"/>
              <a:pPr/>
              <a:t>16</a:t>
            </a:fld>
            <a:endParaRPr lang="en-GB" dirty="0"/>
          </a:p>
        </p:txBody>
      </p:sp>
      <p:sp>
        <p:nvSpPr>
          <p:cNvPr id="6" name="Title 5">
            <a:extLst>
              <a:ext uri="{FF2B5EF4-FFF2-40B4-BE49-F238E27FC236}">
                <a16:creationId xmlns:a16="http://schemas.microsoft.com/office/drawing/2014/main" id="{70EDD20D-2B28-47B3-B370-7C398747D863}"/>
              </a:ext>
            </a:extLst>
          </p:cNvPr>
          <p:cNvSpPr>
            <a:spLocks noGrp="1"/>
          </p:cNvSpPr>
          <p:nvPr>
            <p:ph type="title"/>
          </p:nvPr>
        </p:nvSpPr>
        <p:spPr/>
        <p:txBody>
          <a:bodyPr/>
          <a:lstStyle/>
          <a:p>
            <a:r>
              <a:rPr lang="en-GB" dirty="0"/>
              <a:t>Sample ownership chart 1</a:t>
            </a:r>
          </a:p>
        </p:txBody>
      </p:sp>
      <p:sp>
        <p:nvSpPr>
          <p:cNvPr id="7" name="Subtitle 6">
            <a:extLst>
              <a:ext uri="{FF2B5EF4-FFF2-40B4-BE49-F238E27FC236}">
                <a16:creationId xmlns:a16="http://schemas.microsoft.com/office/drawing/2014/main" id="{494E922C-96ED-4A25-9A48-46A6EAEEDBB9}"/>
              </a:ext>
            </a:extLst>
          </p:cNvPr>
          <p:cNvSpPr>
            <a:spLocks noGrp="1"/>
          </p:cNvSpPr>
          <p:nvPr>
            <p:ph type="subTitle" idx="13"/>
          </p:nvPr>
        </p:nvSpPr>
        <p:spPr/>
        <p:txBody>
          <a:bodyPr/>
          <a:lstStyle/>
          <a:p>
            <a:r>
              <a:rPr lang="en-GB" dirty="0"/>
              <a:t>Determining Ultimate Beneficial Ownership</a:t>
            </a:r>
          </a:p>
        </p:txBody>
      </p:sp>
      <p:sp>
        <p:nvSpPr>
          <p:cNvPr id="62" name="Rectangle 61">
            <a:extLst>
              <a:ext uri="{FF2B5EF4-FFF2-40B4-BE49-F238E27FC236}">
                <a16:creationId xmlns:a16="http://schemas.microsoft.com/office/drawing/2014/main" id="{D27EC854-055C-40A5-A803-11F1FF5DC772}"/>
              </a:ext>
            </a:extLst>
          </p:cNvPr>
          <p:cNvSpPr>
            <a:spLocks noChangeArrowheads="1"/>
          </p:cNvSpPr>
          <p:nvPr/>
        </p:nvSpPr>
        <p:spPr bwMode="auto">
          <a:xfrm>
            <a:off x="5016000" y="1776257"/>
            <a:ext cx="2160000" cy="432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Sample Profile Ltd</a:t>
            </a:r>
          </a:p>
          <a:p>
            <a:pPr algn="ctr">
              <a:defRPr/>
            </a:pPr>
            <a:r>
              <a:rPr lang="en-US" sz="900" dirty="0">
                <a:solidFill>
                  <a:srgbClr val="00297A"/>
                </a:solidFill>
                <a:cs typeface="Arial" pitchFamily="34" charset="0"/>
              </a:rPr>
              <a:t>(Location of Incorporation)</a:t>
            </a:r>
          </a:p>
        </p:txBody>
      </p:sp>
      <p:sp>
        <p:nvSpPr>
          <p:cNvPr id="63" name="Rectangle 62">
            <a:extLst>
              <a:ext uri="{FF2B5EF4-FFF2-40B4-BE49-F238E27FC236}">
                <a16:creationId xmlns:a16="http://schemas.microsoft.com/office/drawing/2014/main" id="{79C33E18-FC01-44BC-BBA1-A9FB1F2F617C}"/>
              </a:ext>
            </a:extLst>
          </p:cNvPr>
          <p:cNvSpPr>
            <a:spLocks noChangeArrowheads="1"/>
          </p:cNvSpPr>
          <p:nvPr/>
        </p:nvSpPr>
        <p:spPr bwMode="auto">
          <a:xfrm>
            <a:off x="1709816"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3 Individuals</a:t>
            </a:r>
          </a:p>
          <a:p>
            <a:pPr algn="ctr">
              <a:defRPr/>
            </a:pPr>
            <a:r>
              <a:rPr lang="en-US" sz="1100" b="1" dirty="0">
                <a:solidFill>
                  <a:srgbClr val="00297A"/>
                </a:solidFill>
                <a:cs typeface="Arial" pitchFamily="34" charset="0"/>
              </a:rPr>
              <a:t>5.02%</a:t>
            </a:r>
            <a:endParaRPr lang="en-US" sz="900" dirty="0">
              <a:solidFill>
                <a:srgbClr val="00297A"/>
              </a:solidFill>
              <a:cs typeface="Arial" pitchFamily="34" charset="0"/>
            </a:endParaRPr>
          </a:p>
        </p:txBody>
      </p:sp>
      <p:sp>
        <p:nvSpPr>
          <p:cNvPr id="64" name="Rectangle 63">
            <a:extLst>
              <a:ext uri="{FF2B5EF4-FFF2-40B4-BE49-F238E27FC236}">
                <a16:creationId xmlns:a16="http://schemas.microsoft.com/office/drawing/2014/main" id="{8F6F474F-87A6-4B7B-AB78-39607B26524B}"/>
              </a:ext>
            </a:extLst>
          </p:cNvPr>
          <p:cNvSpPr>
            <a:spLocks noChangeArrowheads="1"/>
          </p:cNvSpPr>
          <p:nvPr/>
        </p:nvSpPr>
        <p:spPr bwMode="auto">
          <a:xfrm>
            <a:off x="3524908"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E. G. Smith</a:t>
            </a:r>
          </a:p>
          <a:p>
            <a:pPr algn="ctr">
              <a:defRPr/>
            </a:pPr>
            <a:r>
              <a:rPr lang="en-US" sz="1100" b="1" dirty="0">
                <a:solidFill>
                  <a:srgbClr val="00297A"/>
                </a:solidFill>
                <a:cs typeface="Arial" pitchFamily="34" charset="0"/>
              </a:rPr>
              <a:t>26.01%</a:t>
            </a:r>
            <a:endParaRPr lang="en-US" sz="900" dirty="0">
              <a:solidFill>
                <a:srgbClr val="00297A"/>
              </a:solidFill>
              <a:cs typeface="Arial" pitchFamily="34" charset="0"/>
            </a:endParaRPr>
          </a:p>
        </p:txBody>
      </p:sp>
      <p:sp>
        <p:nvSpPr>
          <p:cNvPr id="65" name="Rectangle 64">
            <a:extLst>
              <a:ext uri="{FF2B5EF4-FFF2-40B4-BE49-F238E27FC236}">
                <a16:creationId xmlns:a16="http://schemas.microsoft.com/office/drawing/2014/main" id="{33F6E959-8BE4-4575-900B-A291270BD84F}"/>
              </a:ext>
            </a:extLst>
          </p:cNvPr>
          <p:cNvSpPr>
            <a:spLocks noChangeArrowheads="1"/>
          </p:cNvSpPr>
          <p:nvPr/>
        </p:nvSpPr>
        <p:spPr bwMode="auto">
          <a:xfrm>
            <a:off x="5340000"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ABC Canada Inc.</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40.32%</a:t>
            </a:r>
            <a:endParaRPr lang="en-US" sz="900" dirty="0">
              <a:solidFill>
                <a:srgbClr val="00297A"/>
              </a:solidFill>
              <a:cs typeface="Arial" pitchFamily="34" charset="0"/>
            </a:endParaRPr>
          </a:p>
        </p:txBody>
      </p:sp>
      <p:sp>
        <p:nvSpPr>
          <p:cNvPr id="66" name="Rectangle 65">
            <a:extLst>
              <a:ext uri="{FF2B5EF4-FFF2-40B4-BE49-F238E27FC236}">
                <a16:creationId xmlns:a16="http://schemas.microsoft.com/office/drawing/2014/main" id="{996B905F-65EB-4906-B7AA-7FE06A86579F}"/>
              </a:ext>
            </a:extLst>
          </p:cNvPr>
          <p:cNvSpPr>
            <a:spLocks noChangeArrowheads="1"/>
          </p:cNvSpPr>
          <p:nvPr/>
        </p:nvSpPr>
        <p:spPr bwMode="auto">
          <a:xfrm>
            <a:off x="7155092"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FGB Limited</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23.25%</a:t>
            </a:r>
            <a:endParaRPr lang="en-US" sz="900" dirty="0">
              <a:solidFill>
                <a:srgbClr val="00297A"/>
              </a:solidFill>
              <a:cs typeface="Arial" pitchFamily="34" charset="0"/>
            </a:endParaRPr>
          </a:p>
        </p:txBody>
      </p:sp>
      <p:sp>
        <p:nvSpPr>
          <p:cNvPr id="67" name="Rectangle 66">
            <a:extLst>
              <a:ext uri="{FF2B5EF4-FFF2-40B4-BE49-F238E27FC236}">
                <a16:creationId xmlns:a16="http://schemas.microsoft.com/office/drawing/2014/main" id="{C854D631-E5FD-44B7-B03A-69CE71DB6AFF}"/>
              </a:ext>
            </a:extLst>
          </p:cNvPr>
          <p:cNvSpPr>
            <a:spLocks noChangeArrowheads="1"/>
          </p:cNvSpPr>
          <p:nvPr/>
        </p:nvSpPr>
        <p:spPr bwMode="auto">
          <a:xfrm>
            <a:off x="8970185"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R. B. Sampson</a:t>
            </a:r>
          </a:p>
          <a:p>
            <a:pPr algn="ctr">
              <a:defRPr/>
            </a:pPr>
            <a:r>
              <a:rPr lang="en-US" sz="1100" b="1" dirty="0">
                <a:solidFill>
                  <a:srgbClr val="00297A"/>
                </a:solidFill>
                <a:cs typeface="Arial" pitchFamily="34" charset="0"/>
              </a:rPr>
              <a:t>5.31%</a:t>
            </a:r>
            <a:endParaRPr lang="en-US" sz="900" dirty="0">
              <a:solidFill>
                <a:srgbClr val="00297A"/>
              </a:solidFill>
              <a:cs typeface="Arial" pitchFamily="34" charset="0"/>
            </a:endParaRPr>
          </a:p>
        </p:txBody>
      </p:sp>
      <p:cxnSp>
        <p:nvCxnSpPr>
          <p:cNvPr id="68" name="Connector: Elbow 67">
            <a:extLst>
              <a:ext uri="{FF2B5EF4-FFF2-40B4-BE49-F238E27FC236}">
                <a16:creationId xmlns:a16="http://schemas.microsoft.com/office/drawing/2014/main" id="{08981657-E253-46F1-A35C-01E621B1214F}"/>
              </a:ext>
            </a:extLst>
          </p:cNvPr>
          <p:cNvCxnSpPr>
            <a:cxnSpLocks/>
          </p:cNvCxnSpPr>
          <p:nvPr/>
        </p:nvCxnSpPr>
        <p:spPr>
          <a:xfrm rot="5400000" flipH="1" flipV="1">
            <a:off x="6096000" y="-1103069"/>
            <a:ext cx="12700" cy="7260369"/>
          </a:xfrm>
          <a:prstGeom prst="bentConnector3">
            <a:avLst>
              <a:gd name="adj1" fmla="val 949969"/>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723F6E03-B5A2-429E-8F6B-668B29AF2397}"/>
              </a:ext>
            </a:extLst>
          </p:cNvPr>
          <p:cNvCxnSpPr>
            <a:cxnSpLocks/>
          </p:cNvCxnSpPr>
          <p:nvPr/>
        </p:nvCxnSpPr>
        <p:spPr>
          <a:xfrm flipH="1" flipV="1">
            <a:off x="6096000" y="2281466"/>
            <a:ext cx="1"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D94FD344-DA3C-474B-9C95-72B37E8B2A7D}"/>
              </a:ext>
            </a:extLst>
          </p:cNvPr>
          <p:cNvCxnSpPr>
            <a:cxnSpLocks/>
          </p:cNvCxnSpPr>
          <p:nvPr/>
        </p:nvCxnSpPr>
        <p:spPr>
          <a:xfrm flipV="1">
            <a:off x="4280908"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C3409D30-789F-4191-BDBF-C47D8799137B}"/>
              </a:ext>
            </a:extLst>
          </p:cNvPr>
          <p:cNvCxnSpPr/>
          <p:nvPr/>
        </p:nvCxnSpPr>
        <p:spPr>
          <a:xfrm flipV="1">
            <a:off x="7911092"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72" name="Rectangle 71">
            <a:extLst>
              <a:ext uri="{FF2B5EF4-FFF2-40B4-BE49-F238E27FC236}">
                <a16:creationId xmlns:a16="http://schemas.microsoft.com/office/drawing/2014/main" id="{48CEE598-15EB-4588-8CE7-07519AAEC7F1}"/>
              </a:ext>
            </a:extLst>
          </p:cNvPr>
          <p:cNvSpPr>
            <a:spLocks noChangeArrowheads="1"/>
          </p:cNvSpPr>
          <p:nvPr/>
        </p:nvSpPr>
        <p:spPr bwMode="auto">
          <a:xfrm>
            <a:off x="7155092" y="3580462"/>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R. B. Sampson</a:t>
            </a:r>
          </a:p>
          <a:p>
            <a:pPr algn="ctr">
              <a:defRPr/>
            </a:pPr>
            <a:r>
              <a:rPr lang="en-US" sz="1100" b="1" dirty="0">
                <a:solidFill>
                  <a:srgbClr val="00297A"/>
                </a:solidFill>
                <a:cs typeface="Arial" pitchFamily="34" charset="0"/>
              </a:rPr>
              <a:t>86.23%</a:t>
            </a:r>
            <a:endParaRPr lang="en-US" sz="900" dirty="0">
              <a:solidFill>
                <a:srgbClr val="00297A"/>
              </a:solidFill>
              <a:cs typeface="Arial" pitchFamily="34" charset="0"/>
            </a:endParaRPr>
          </a:p>
        </p:txBody>
      </p:sp>
      <p:sp>
        <p:nvSpPr>
          <p:cNvPr id="73" name="Rectangle 72">
            <a:extLst>
              <a:ext uri="{FF2B5EF4-FFF2-40B4-BE49-F238E27FC236}">
                <a16:creationId xmlns:a16="http://schemas.microsoft.com/office/drawing/2014/main" id="{9359AB65-06C6-4465-A5B9-A2F96B31CA05}"/>
              </a:ext>
            </a:extLst>
          </p:cNvPr>
          <p:cNvSpPr>
            <a:spLocks noChangeArrowheads="1"/>
          </p:cNvSpPr>
          <p:nvPr/>
        </p:nvSpPr>
        <p:spPr bwMode="auto">
          <a:xfrm>
            <a:off x="8970185" y="3580462"/>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1 Individual</a:t>
            </a:r>
          </a:p>
          <a:p>
            <a:pPr algn="ctr">
              <a:defRPr/>
            </a:pPr>
            <a:r>
              <a:rPr lang="en-US" sz="1100" b="1" dirty="0">
                <a:solidFill>
                  <a:srgbClr val="00297A"/>
                </a:solidFill>
                <a:cs typeface="Arial" pitchFamily="34" charset="0"/>
              </a:rPr>
              <a:t>13.77%</a:t>
            </a:r>
            <a:endParaRPr lang="en-US" sz="900" dirty="0">
              <a:solidFill>
                <a:srgbClr val="00297A"/>
              </a:solidFill>
              <a:cs typeface="Arial" pitchFamily="34" charset="0"/>
            </a:endParaRPr>
          </a:p>
        </p:txBody>
      </p:sp>
      <p:cxnSp>
        <p:nvCxnSpPr>
          <p:cNvPr id="74" name="Connector: Elbow 73">
            <a:extLst>
              <a:ext uri="{FF2B5EF4-FFF2-40B4-BE49-F238E27FC236}">
                <a16:creationId xmlns:a16="http://schemas.microsoft.com/office/drawing/2014/main" id="{CF600523-C4B2-471C-8CD6-7CEA57184DD6}"/>
              </a:ext>
            </a:extLst>
          </p:cNvPr>
          <p:cNvCxnSpPr>
            <a:cxnSpLocks/>
          </p:cNvCxnSpPr>
          <p:nvPr/>
        </p:nvCxnSpPr>
        <p:spPr>
          <a:xfrm rot="5400000" flipH="1" flipV="1">
            <a:off x="8818135" y="2590712"/>
            <a:ext cx="7200" cy="1821600"/>
          </a:xfrm>
          <a:prstGeom prst="bentConnector3">
            <a:avLst>
              <a:gd name="adj1" fmla="val 1800000"/>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49E7D0EE-D54A-45E7-BE8B-B32716B4493A}"/>
              </a:ext>
            </a:extLst>
          </p:cNvPr>
          <p:cNvCxnSpPr>
            <a:cxnSpLocks/>
          </p:cNvCxnSpPr>
          <p:nvPr/>
        </p:nvCxnSpPr>
        <p:spPr>
          <a:xfrm flipV="1">
            <a:off x="7911092" y="3253112"/>
            <a:ext cx="0"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76" name="Rectangle 75">
            <a:extLst>
              <a:ext uri="{FF2B5EF4-FFF2-40B4-BE49-F238E27FC236}">
                <a16:creationId xmlns:a16="http://schemas.microsoft.com/office/drawing/2014/main" id="{856E6BD1-2E06-4BDA-9F1C-5E8CB22477B6}"/>
              </a:ext>
            </a:extLst>
          </p:cNvPr>
          <p:cNvSpPr>
            <a:spLocks noChangeArrowheads="1"/>
          </p:cNvSpPr>
          <p:nvPr/>
        </p:nvSpPr>
        <p:spPr bwMode="auto">
          <a:xfrm>
            <a:off x="7155092" y="4551258"/>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5 Individuals</a:t>
            </a:r>
          </a:p>
          <a:p>
            <a:pPr algn="ctr">
              <a:defRPr/>
            </a:pPr>
            <a:r>
              <a:rPr lang="en-US" sz="1100" b="1" dirty="0">
                <a:solidFill>
                  <a:srgbClr val="00297A"/>
                </a:solidFill>
                <a:cs typeface="Arial" pitchFamily="34" charset="0"/>
              </a:rPr>
              <a:t>20.00%</a:t>
            </a:r>
            <a:endParaRPr lang="en-US" sz="900" dirty="0">
              <a:solidFill>
                <a:srgbClr val="00297A"/>
              </a:solidFill>
              <a:cs typeface="Arial" pitchFamily="34" charset="0"/>
            </a:endParaRPr>
          </a:p>
        </p:txBody>
      </p:sp>
      <p:sp>
        <p:nvSpPr>
          <p:cNvPr id="77" name="Rectangle 76">
            <a:extLst>
              <a:ext uri="{FF2B5EF4-FFF2-40B4-BE49-F238E27FC236}">
                <a16:creationId xmlns:a16="http://schemas.microsoft.com/office/drawing/2014/main" id="{4E98874B-136F-478A-9384-CB30A16CCA24}"/>
              </a:ext>
            </a:extLst>
          </p:cNvPr>
          <p:cNvSpPr>
            <a:spLocks noChangeArrowheads="1"/>
          </p:cNvSpPr>
          <p:nvPr/>
        </p:nvSpPr>
        <p:spPr bwMode="auto">
          <a:xfrm>
            <a:off x="5340000" y="4551258"/>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Private Holdco Limited</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80.00%</a:t>
            </a:r>
            <a:endParaRPr lang="en-US" sz="900" dirty="0">
              <a:solidFill>
                <a:srgbClr val="00297A"/>
              </a:solidFill>
              <a:cs typeface="Arial" pitchFamily="34" charset="0"/>
            </a:endParaRPr>
          </a:p>
        </p:txBody>
      </p:sp>
      <p:sp>
        <p:nvSpPr>
          <p:cNvPr id="78" name="Rectangle 77">
            <a:extLst>
              <a:ext uri="{FF2B5EF4-FFF2-40B4-BE49-F238E27FC236}">
                <a16:creationId xmlns:a16="http://schemas.microsoft.com/office/drawing/2014/main" id="{8D8B8F76-3352-407C-A2E9-EA5F28B7A6B6}"/>
              </a:ext>
            </a:extLst>
          </p:cNvPr>
          <p:cNvSpPr>
            <a:spLocks noChangeArrowheads="1"/>
          </p:cNvSpPr>
          <p:nvPr/>
        </p:nvSpPr>
        <p:spPr bwMode="auto">
          <a:xfrm>
            <a:off x="5340000" y="5522052"/>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P. E. Martin</a:t>
            </a:r>
          </a:p>
          <a:p>
            <a:pPr algn="ctr">
              <a:defRPr/>
            </a:pPr>
            <a:r>
              <a:rPr lang="en-US" sz="1100" b="1" dirty="0">
                <a:solidFill>
                  <a:srgbClr val="00297A"/>
                </a:solidFill>
                <a:cs typeface="Arial" pitchFamily="34" charset="0"/>
              </a:rPr>
              <a:t>100%</a:t>
            </a:r>
            <a:endParaRPr lang="en-US" sz="900" dirty="0">
              <a:solidFill>
                <a:srgbClr val="00297A"/>
              </a:solidFill>
              <a:cs typeface="Arial" pitchFamily="34" charset="0"/>
            </a:endParaRPr>
          </a:p>
        </p:txBody>
      </p:sp>
      <p:cxnSp>
        <p:nvCxnSpPr>
          <p:cNvPr id="79" name="Connector: Elbow 78">
            <a:extLst>
              <a:ext uri="{FF2B5EF4-FFF2-40B4-BE49-F238E27FC236}">
                <a16:creationId xmlns:a16="http://schemas.microsoft.com/office/drawing/2014/main" id="{71E91D0F-74D0-436D-BC5B-9B02178C4C03}"/>
              </a:ext>
            </a:extLst>
          </p:cNvPr>
          <p:cNvCxnSpPr>
            <a:cxnSpLocks/>
          </p:cNvCxnSpPr>
          <p:nvPr/>
        </p:nvCxnSpPr>
        <p:spPr>
          <a:xfrm rot="5400000" flipH="1" flipV="1">
            <a:off x="7000292" y="3565108"/>
            <a:ext cx="7200" cy="1814400"/>
          </a:xfrm>
          <a:prstGeom prst="bentConnector3">
            <a:avLst>
              <a:gd name="adj1" fmla="val 1800000"/>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80" name="Straight Connector 79">
            <a:extLst>
              <a:ext uri="{FF2B5EF4-FFF2-40B4-BE49-F238E27FC236}">
                <a16:creationId xmlns:a16="http://schemas.microsoft.com/office/drawing/2014/main" id="{EF769E06-22B9-4CC0-BE3F-4A0BDCA3F3AB}"/>
              </a:ext>
            </a:extLst>
          </p:cNvPr>
          <p:cNvCxnSpPr>
            <a:cxnSpLocks/>
          </p:cNvCxnSpPr>
          <p:nvPr/>
        </p:nvCxnSpPr>
        <p:spPr>
          <a:xfrm flipV="1">
            <a:off x="6096000" y="3253112"/>
            <a:ext cx="0" cy="1221947"/>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id="{F5AD7D4C-17FC-4EEE-8DA6-5AA53809966F}"/>
              </a:ext>
            </a:extLst>
          </p:cNvPr>
          <p:cNvCxnSpPr>
            <a:cxnSpLocks/>
          </p:cNvCxnSpPr>
          <p:nvPr/>
        </p:nvCxnSpPr>
        <p:spPr>
          <a:xfrm flipV="1">
            <a:off x="6096000" y="5190495"/>
            <a:ext cx="0"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664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4528ABB9-4351-4107-BF36-A9BEACA956B9}"/>
              </a:ext>
            </a:extLst>
          </p:cNvPr>
          <p:cNvSpPr>
            <a:spLocks noGrp="1"/>
          </p:cNvSpPr>
          <p:nvPr>
            <p:ph type="sldNum" sz="quarter" idx="12"/>
          </p:nvPr>
        </p:nvSpPr>
        <p:spPr/>
        <p:txBody>
          <a:bodyPr/>
          <a:lstStyle/>
          <a:p>
            <a:fld id="{01D9D42A-FCAC-4D8A-80A0-D310FC5ADD66}" type="slidenum">
              <a:rPr lang="en-GB" smtClean="0"/>
              <a:pPr/>
              <a:t>17</a:t>
            </a:fld>
            <a:endParaRPr lang="en-GB" dirty="0"/>
          </a:p>
        </p:txBody>
      </p:sp>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pPr>
              <a:defRPr/>
            </a:pPr>
            <a:r>
              <a:rPr lang="en-GB" dirty="0"/>
              <a:t>Identifying UBOs and IBOs – worked example 1</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4294967295"/>
          </p:nvPr>
        </p:nvSpPr>
        <p:spPr>
          <a:xfrm>
            <a:off x="1709816" y="3705225"/>
            <a:ext cx="3327092" cy="1614488"/>
          </a:xfrm>
          <a:prstGeom prst="rect">
            <a:avLst/>
          </a:prstGeom>
        </p:spPr>
        <p:txBody>
          <a:bodyPr/>
          <a:lstStyle/>
          <a:p>
            <a:pPr marL="216000" indent="-216000">
              <a:lnSpc>
                <a:spcPct val="95000"/>
              </a:lnSpc>
              <a:buClr>
                <a:srgbClr val="00297A"/>
              </a:buClr>
              <a:buFont typeface="+mj-lt"/>
              <a:buAutoNum type="arabicPeriod"/>
            </a:pPr>
            <a:r>
              <a:rPr lang="en-GB" sz="1400" b="1" dirty="0">
                <a:cs typeface="Calibri" panose="020F0502020204030204" pitchFamily="34" charset="0"/>
              </a:rPr>
              <a:t>UBO:</a:t>
            </a:r>
            <a:r>
              <a:rPr lang="en-GB" sz="1400" dirty="0"/>
              <a:t> </a:t>
            </a:r>
            <a:r>
              <a:rPr lang="en-GB" sz="1400" dirty="0">
                <a:latin typeface="+mj-lt"/>
              </a:rPr>
              <a:t>E.G. Smith needs to be identified because that person owns 26.1% of Sample Profile Limited directly</a:t>
            </a:r>
          </a:p>
          <a:p>
            <a:pPr marL="216000" indent="-216000">
              <a:lnSpc>
                <a:spcPct val="95000"/>
              </a:lnSpc>
              <a:buClr>
                <a:srgbClr val="00297A"/>
              </a:buClr>
              <a:buFont typeface="+mj-lt"/>
              <a:buAutoNum type="arabicPeriod"/>
            </a:pPr>
            <a:r>
              <a:rPr lang="en-GB" sz="1400" b="1" dirty="0">
                <a:cs typeface="Calibri" panose="020F0502020204030204" pitchFamily="34" charset="0"/>
              </a:rPr>
              <a:t>IBO: </a:t>
            </a:r>
            <a:r>
              <a:rPr lang="en-GB" sz="1400" dirty="0">
                <a:latin typeface="+mj-lt"/>
              </a:rPr>
              <a:t>ABC Canada Inc. needs to be identified because it is a legal person owning 40.32% of Sample Profile Limited directly</a:t>
            </a:r>
          </a:p>
        </p:txBody>
      </p:sp>
      <p:grpSp>
        <p:nvGrpSpPr>
          <p:cNvPr id="23" name="Group 22">
            <a:extLst>
              <a:ext uri="{FF2B5EF4-FFF2-40B4-BE49-F238E27FC236}">
                <a16:creationId xmlns:a16="http://schemas.microsoft.com/office/drawing/2014/main" id="{CA1B3011-A4CA-4684-AD43-3F20D3CF924C}"/>
              </a:ext>
            </a:extLst>
          </p:cNvPr>
          <p:cNvGrpSpPr/>
          <p:nvPr/>
        </p:nvGrpSpPr>
        <p:grpSpPr>
          <a:xfrm>
            <a:off x="1709816" y="1776257"/>
            <a:ext cx="8772369" cy="1402796"/>
            <a:chOff x="2445392" y="1776257"/>
            <a:chExt cx="8772369" cy="1402796"/>
          </a:xfrm>
        </p:grpSpPr>
        <p:sp>
          <p:nvSpPr>
            <p:cNvPr id="8" name="Rectangle 7">
              <a:extLst>
                <a:ext uri="{FF2B5EF4-FFF2-40B4-BE49-F238E27FC236}">
                  <a16:creationId xmlns:a16="http://schemas.microsoft.com/office/drawing/2014/main" id="{35EB1718-3252-4D00-8AE0-9B917930CC17}"/>
                </a:ext>
              </a:extLst>
            </p:cNvPr>
            <p:cNvSpPr>
              <a:spLocks noChangeArrowheads="1"/>
            </p:cNvSpPr>
            <p:nvPr/>
          </p:nvSpPr>
          <p:spPr bwMode="auto">
            <a:xfrm>
              <a:off x="5751576" y="1776257"/>
              <a:ext cx="2160000" cy="432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Sample Profile Ltd</a:t>
              </a:r>
            </a:p>
            <a:p>
              <a:pPr algn="ctr">
                <a:defRPr/>
              </a:pPr>
              <a:r>
                <a:rPr lang="en-US" sz="900" dirty="0">
                  <a:solidFill>
                    <a:srgbClr val="00297A"/>
                  </a:solidFill>
                  <a:cs typeface="Arial" pitchFamily="34" charset="0"/>
                </a:rPr>
                <a:t>(Location of Incorporation)</a:t>
              </a:r>
            </a:p>
          </p:txBody>
        </p:sp>
        <p:sp>
          <p:nvSpPr>
            <p:cNvPr id="9" name="Rectangle 8">
              <a:extLst>
                <a:ext uri="{FF2B5EF4-FFF2-40B4-BE49-F238E27FC236}">
                  <a16:creationId xmlns:a16="http://schemas.microsoft.com/office/drawing/2014/main" id="{B58E2815-2FCC-42BF-85F1-EF867F1E60F6}"/>
                </a:ext>
              </a:extLst>
            </p:cNvPr>
            <p:cNvSpPr>
              <a:spLocks noChangeArrowheads="1"/>
            </p:cNvSpPr>
            <p:nvPr/>
          </p:nvSpPr>
          <p:spPr bwMode="auto">
            <a:xfrm>
              <a:off x="2445392"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3 Individuals</a:t>
              </a:r>
            </a:p>
            <a:p>
              <a:pPr algn="ctr">
                <a:defRPr/>
              </a:pPr>
              <a:r>
                <a:rPr lang="en-US" sz="1100" b="1" dirty="0">
                  <a:solidFill>
                    <a:srgbClr val="575757"/>
                  </a:solidFill>
                  <a:cs typeface="Arial" pitchFamily="34" charset="0"/>
                </a:rPr>
                <a:t>5.02%</a:t>
              </a:r>
              <a:endParaRPr lang="en-US" sz="900" dirty="0">
                <a:solidFill>
                  <a:srgbClr val="575757"/>
                </a:solidFill>
                <a:cs typeface="Arial" pitchFamily="34" charset="0"/>
              </a:endParaRPr>
            </a:p>
          </p:txBody>
        </p:sp>
        <p:sp>
          <p:nvSpPr>
            <p:cNvPr id="10" name="Rectangle 9">
              <a:extLst>
                <a:ext uri="{FF2B5EF4-FFF2-40B4-BE49-F238E27FC236}">
                  <a16:creationId xmlns:a16="http://schemas.microsoft.com/office/drawing/2014/main" id="{F431DD67-A583-49DB-896B-AD969A832F51}"/>
                </a:ext>
              </a:extLst>
            </p:cNvPr>
            <p:cNvSpPr>
              <a:spLocks noChangeArrowheads="1"/>
            </p:cNvSpPr>
            <p:nvPr/>
          </p:nvSpPr>
          <p:spPr bwMode="auto">
            <a:xfrm>
              <a:off x="4260484"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E. G. Smith</a:t>
              </a:r>
            </a:p>
            <a:p>
              <a:pPr algn="ctr">
                <a:defRPr/>
              </a:pPr>
              <a:r>
                <a:rPr lang="en-US" sz="1100" b="1" dirty="0">
                  <a:solidFill>
                    <a:srgbClr val="00297A"/>
                  </a:solidFill>
                  <a:cs typeface="Arial" pitchFamily="34" charset="0"/>
                </a:rPr>
                <a:t>26.01%</a:t>
              </a:r>
              <a:endParaRPr lang="en-US" sz="900" dirty="0">
                <a:solidFill>
                  <a:srgbClr val="00297A"/>
                </a:solidFill>
                <a:cs typeface="Arial" pitchFamily="34" charset="0"/>
              </a:endParaRPr>
            </a:p>
          </p:txBody>
        </p:sp>
        <p:sp>
          <p:nvSpPr>
            <p:cNvPr id="11" name="Rectangle 10">
              <a:extLst>
                <a:ext uri="{FF2B5EF4-FFF2-40B4-BE49-F238E27FC236}">
                  <a16:creationId xmlns:a16="http://schemas.microsoft.com/office/drawing/2014/main" id="{33CA7ED0-D421-4616-8624-BB6E69479A99}"/>
                </a:ext>
              </a:extLst>
            </p:cNvPr>
            <p:cNvSpPr>
              <a:spLocks noChangeArrowheads="1"/>
            </p:cNvSpPr>
            <p:nvPr/>
          </p:nvSpPr>
          <p:spPr bwMode="auto">
            <a:xfrm>
              <a:off x="6075576"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ABC Canada Inc.</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40.32%</a:t>
              </a:r>
              <a:endParaRPr lang="en-US" sz="900" dirty="0">
                <a:solidFill>
                  <a:srgbClr val="00297A"/>
                </a:solidFill>
                <a:cs typeface="Arial" pitchFamily="34" charset="0"/>
              </a:endParaRPr>
            </a:p>
          </p:txBody>
        </p:sp>
        <p:sp>
          <p:nvSpPr>
            <p:cNvPr id="12" name="Rectangle 11">
              <a:extLst>
                <a:ext uri="{FF2B5EF4-FFF2-40B4-BE49-F238E27FC236}">
                  <a16:creationId xmlns:a16="http://schemas.microsoft.com/office/drawing/2014/main" id="{ADAC9105-DDC8-44EE-87FB-919D05712552}"/>
                </a:ext>
              </a:extLst>
            </p:cNvPr>
            <p:cNvSpPr>
              <a:spLocks noChangeArrowheads="1"/>
            </p:cNvSpPr>
            <p:nvPr/>
          </p:nvSpPr>
          <p:spPr bwMode="auto">
            <a:xfrm>
              <a:off x="7890668"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FGB Limited</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23.25%</a:t>
              </a:r>
              <a:endParaRPr lang="en-US" sz="900" dirty="0">
                <a:solidFill>
                  <a:srgbClr val="575757"/>
                </a:solidFill>
                <a:cs typeface="Arial" pitchFamily="34" charset="0"/>
              </a:endParaRPr>
            </a:p>
          </p:txBody>
        </p:sp>
        <p:sp>
          <p:nvSpPr>
            <p:cNvPr id="13" name="Rectangle 12">
              <a:extLst>
                <a:ext uri="{FF2B5EF4-FFF2-40B4-BE49-F238E27FC236}">
                  <a16:creationId xmlns:a16="http://schemas.microsoft.com/office/drawing/2014/main" id="{472CF90E-055F-4CDA-8435-282A494AF129}"/>
                </a:ext>
              </a:extLst>
            </p:cNvPr>
            <p:cNvSpPr>
              <a:spLocks noChangeArrowheads="1"/>
            </p:cNvSpPr>
            <p:nvPr/>
          </p:nvSpPr>
          <p:spPr bwMode="auto">
            <a:xfrm>
              <a:off x="9705761"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R. B. Sampson</a:t>
              </a:r>
            </a:p>
            <a:p>
              <a:pPr algn="ctr">
                <a:defRPr/>
              </a:pPr>
              <a:r>
                <a:rPr lang="en-US" sz="1100" b="1" dirty="0">
                  <a:solidFill>
                    <a:srgbClr val="575757"/>
                  </a:solidFill>
                  <a:cs typeface="Arial" pitchFamily="34" charset="0"/>
                </a:rPr>
                <a:t>5.31%</a:t>
              </a:r>
              <a:endParaRPr lang="en-US" sz="900" dirty="0">
                <a:solidFill>
                  <a:srgbClr val="575757"/>
                </a:solidFill>
                <a:cs typeface="Arial" pitchFamily="34" charset="0"/>
              </a:endParaRPr>
            </a:p>
          </p:txBody>
        </p:sp>
        <p:cxnSp>
          <p:nvCxnSpPr>
            <p:cNvPr id="14" name="Connector: Elbow 13">
              <a:extLst>
                <a:ext uri="{FF2B5EF4-FFF2-40B4-BE49-F238E27FC236}">
                  <a16:creationId xmlns:a16="http://schemas.microsoft.com/office/drawing/2014/main" id="{6AE002E2-AC45-4C75-865D-7959C2B061F6}"/>
                </a:ext>
              </a:extLst>
            </p:cNvPr>
            <p:cNvCxnSpPr>
              <a:cxnSpLocks/>
            </p:cNvCxnSpPr>
            <p:nvPr/>
          </p:nvCxnSpPr>
          <p:spPr>
            <a:xfrm rot="5400000" flipH="1" flipV="1">
              <a:off x="6831576" y="-1103069"/>
              <a:ext cx="12700" cy="7260369"/>
            </a:xfrm>
            <a:prstGeom prst="bentConnector3">
              <a:avLst>
                <a:gd name="adj1" fmla="val 949969"/>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72462349-DF41-4AE6-862D-6630AB8FDAE2}"/>
                </a:ext>
              </a:extLst>
            </p:cNvPr>
            <p:cNvCxnSpPr>
              <a:cxnSpLocks/>
            </p:cNvCxnSpPr>
            <p:nvPr/>
          </p:nvCxnSpPr>
          <p:spPr>
            <a:xfrm flipH="1" flipV="1">
              <a:off x="6831576" y="2281466"/>
              <a:ext cx="1"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E1938D3-0F42-4AE6-9956-84346669F065}"/>
                </a:ext>
              </a:extLst>
            </p:cNvPr>
            <p:cNvCxnSpPr>
              <a:cxnSpLocks/>
            </p:cNvCxnSpPr>
            <p:nvPr/>
          </p:nvCxnSpPr>
          <p:spPr>
            <a:xfrm flipV="1">
              <a:off x="5016484"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4FB167A2-CEDC-4C36-9B08-AC2E0B38C088}"/>
                </a:ext>
              </a:extLst>
            </p:cNvPr>
            <p:cNvCxnSpPr/>
            <p:nvPr/>
          </p:nvCxnSpPr>
          <p:spPr>
            <a:xfrm flipV="1">
              <a:off x="8646668"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80536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D2DEE7FF-4AEA-4788-8DF0-2D57A810D18A}"/>
              </a:ext>
            </a:extLst>
          </p:cNvPr>
          <p:cNvSpPr>
            <a:spLocks noGrp="1"/>
          </p:cNvSpPr>
          <p:nvPr>
            <p:ph type="sldNum" sz="quarter" idx="12"/>
          </p:nvPr>
        </p:nvSpPr>
        <p:spPr/>
        <p:txBody>
          <a:bodyPr/>
          <a:lstStyle/>
          <a:p>
            <a:fld id="{01D9D42A-FCAC-4D8A-80A0-D310FC5ADD66}" type="slidenum">
              <a:rPr lang="en-GB" smtClean="0"/>
              <a:pPr/>
              <a:t>18</a:t>
            </a:fld>
            <a:endParaRPr lang="en-GB" dirty="0"/>
          </a:p>
        </p:txBody>
      </p:sp>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pPr>
              <a:defRPr/>
            </a:pPr>
            <a:r>
              <a:rPr lang="en-GB" dirty="0"/>
              <a:t>Building the ownership chart – worked example 1</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Content Placeholder 4">
            <a:extLst>
              <a:ext uri="{FF2B5EF4-FFF2-40B4-BE49-F238E27FC236}">
                <a16:creationId xmlns:a16="http://schemas.microsoft.com/office/drawing/2014/main" id="{5CC56EC6-2E7E-47F0-AE4E-51B655B6B2E1}"/>
              </a:ext>
            </a:extLst>
          </p:cNvPr>
          <p:cNvSpPr>
            <a:spLocks noGrp="1"/>
          </p:cNvSpPr>
          <p:nvPr>
            <p:ph idx="4294967295"/>
          </p:nvPr>
        </p:nvSpPr>
        <p:spPr>
          <a:xfrm>
            <a:off x="1709815" y="3705225"/>
            <a:ext cx="3327093" cy="2420663"/>
          </a:xfrm>
          <a:prstGeom prst="rect">
            <a:avLst/>
          </a:prstGeom>
        </p:spPr>
        <p:txBody>
          <a:bodyPr wrap="square">
            <a:spAutoFit/>
          </a:bodyPr>
          <a:lstStyle/>
          <a:p>
            <a:pPr marL="216000" indent="-216000">
              <a:lnSpc>
                <a:spcPct val="95000"/>
              </a:lnSpc>
              <a:buClr>
                <a:srgbClr val="00297A"/>
              </a:buClr>
              <a:buFont typeface="+mj-lt"/>
              <a:buAutoNum type="arabicPeriod" startAt="3"/>
            </a:pPr>
            <a:r>
              <a:rPr lang="en-GB" sz="1400" b="1" dirty="0">
                <a:cs typeface="Calibri" panose="020F0502020204030204" pitchFamily="34" charset="0"/>
              </a:rPr>
              <a:t>UBO:</a:t>
            </a:r>
            <a:r>
              <a:rPr lang="en-GB" sz="1400" b="1" dirty="0"/>
              <a:t> </a:t>
            </a:r>
            <a:r>
              <a:rPr lang="en-GB" sz="1400" dirty="0">
                <a:latin typeface="+mj-lt"/>
              </a:rPr>
              <a:t>R.B. Sampson needs to be identified because this person owns 5.31% of Sample Profile Limited directly and also owns 86.23% of FGB Limited directly, which in turn owns 23.25% of Sample Profile Limited directly; therefore R.B. Sampson has a </a:t>
            </a:r>
            <a:r>
              <a:rPr lang="en-GB" sz="1400" b="1" u="sng" dirty="0">
                <a:latin typeface="+mj-lt"/>
                <a:cs typeface="Calibri" panose="020F0502020204030204" pitchFamily="34" charset="0"/>
              </a:rPr>
              <a:t>cumulative</a:t>
            </a:r>
            <a:r>
              <a:rPr lang="en-GB" sz="1400" dirty="0">
                <a:latin typeface="+mj-lt"/>
              </a:rPr>
              <a:t> interest (once directly and once indirectly) of 25.36%</a:t>
            </a:r>
          </a:p>
          <a:p>
            <a:pPr marL="432000" lvl="1" indent="-216000">
              <a:spcBef>
                <a:spcPts val="600"/>
              </a:spcBef>
              <a:buClr>
                <a:srgbClr val="00297A"/>
              </a:buClr>
              <a:buFont typeface="+mj-lt"/>
              <a:buAutoNum type="alphaLcParenR"/>
            </a:pPr>
            <a:r>
              <a:rPr lang="en-GB" sz="1200" dirty="0">
                <a:latin typeface="+mj-lt"/>
              </a:rPr>
              <a:t>86.23% x 23.25% = 20.05%</a:t>
            </a:r>
          </a:p>
          <a:p>
            <a:pPr marL="432000" lvl="1" indent="-216000">
              <a:spcBef>
                <a:spcPts val="600"/>
              </a:spcBef>
              <a:buClr>
                <a:srgbClr val="00297A"/>
              </a:buClr>
              <a:buFont typeface="+mj-lt"/>
              <a:buAutoNum type="alphaLcParenR"/>
            </a:pPr>
            <a:r>
              <a:rPr lang="en-GB" sz="1200" dirty="0">
                <a:latin typeface="+mj-lt"/>
              </a:rPr>
              <a:t>20.05% + 5.31% = 25.36%</a:t>
            </a:r>
          </a:p>
        </p:txBody>
      </p:sp>
      <p:grpSp>
        <p:nvGrpSpPr>
          <p:cNvPr id="3" name="Group 2">
            <a:extLst>
              <a:ext uri="{FF2B5EF4-FFF2-40B4-BE49-F238E27FC236}">
                <a16:creationId xmlns:a16="http://schemas.microsoft.com/office/drawing/2014/main" id="{DD968214-46D8-4271-9683-1498924B1DBE}"/>
              </a:ext>
            </a:extLst>
          </p:cNvPr>
          <p:cNvGrpSpPr/>
          <p:nvPr/>
        </p:nvGrpSpPr>
        <p:grpSpPr>
          <a:xfrm>
            <a:off x="1709816" y="1776257"/>
            <a:ext cx="8772369" cy="2373592"/>
            <a:chOff x="2445392" y="1776257"/>
            <a:chExt cx="8772369" cy="2373592"/>
          </a:xfrm>
        </p:grpSpPr>
        <p:sp>
          <p:nvSpPr>
            <p:cNvPr id="9" name="Rectangle 8">
              <a:extLst>
                <a:ext uri="{FF2B5EF4-FFF2-40B4-BE49-F238E27FC236}">
                  <a16:creationId xmlns:a16="http://schemas.microsoft.com/office/drawing/2014/main" id="{E8C10FE3-D91B-4471-8DC4-F42E3FCA0DFF}"/>
                </a:ext>
              </a:extLst>
            </p:cNvPr>
            <p:cNvSpPr>
              <a:spLocks noChangeArrowheads="1"/>
            </p:cNvSpPr>
            <p:nvPr/>
          </p:nvSpPr>
          <p:spPr bwMode="auto">
            <a:xfrm>
              <a:off x="5751576" y="1776257"/>
              <a:ext cx="2160000" cy="432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Sample Profile Ltd</a:t>
              </a:r>
            </a:p>
            <a:p>
              <a:pPr algn="ctr">
                <a:defRPr/>
              </a:pPr>
              <a:r>
                <a:rPr lang="en-US" sz="900" dirty="0">
                  <a:solidFill>
                    <a:srgbClr val="00297A"/>
                  </a:solidFill>
                  <a:cs typeface="Arial" pitchFamily="34" charset="0"/>
                </a:rPr>
                <a:t>(Location of Incorporation)</a:t>
              </a:r>
            </a:p>
          </p:txBody>
        </p:sp>
        <p:sp>
          <p:nvSpPr>
            <p:cNvPr id="10" name="Rectangle 9">
              <a:extLst>
                <a:ext uri="{FF2B5EF4-FFF2-40B4-BE49-F238E27FC236}">
                  <a16:creationId xmlns:a16="http://schemas.microsoft.com/office/drawing/2014/main" id="{E2C118CD-5230-40A8-BD09-3B3B7130EE56}"/>
                </a:ext>
              </a:extLst>
            </p:cNvPr>
            <p:cNvSpPr>
              <a:spLocks noChangeArrowheads="1"/>
            </p:cNvSpPr>
            <p:nvPr/>
          </p:nvSpPr>
          <p:spPr bwMode="auto">
            <a:xfrm>
              <a:off x="2445392"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3 Individuals</a:t>
              </a:r>
            </a:p>
            <a:p>
              <a:pPr algn="ctr">
                <a:defRPr/>
              </a:pPr>
              <a:r>
                <a:rPr lang="en-US" sz="1100" b="1" dirty="0">
                  <a:solidFill>
                    <a:srgbClr val="575757"/>
                  </a:solidFill>
                  <a:cs typeface="Arial" pitchFamily="34" charset="0"/>
                </a:rPr>
                <a:t>5.02%</a:t>
              </a:r>
              <a:endParaRPr lang="en-US" sz="900" dirty="0">
                <a:solidFill>
                  <a:srgbClr val="575757"/>
                </a:solidFill>
                <a:cs typeface="Arial" pitchFamily="34" charset="0"/>
              </a:endParaRPr>
            </a:p>
          </p:txBody>
        </p:sp>
        <p:sp>
          <p:nvSpPr>
            <p:cNvPr id="11" name="Rectangle 10">
              <a:extLst>
                <a:ext uri="{FF2B5EF4-FFF2-40B4-BE49-F238E27FC236}">
                  <a16:creationId xmlns:a16="http://schemas.microsoft.com/office/drawing/2014/main" id="{CA76529C-0921-4DC3-AEF6-05E59DE20D9C}"/>
                </a:ext>
              </a:extLst>
            </p:cNvPr>
            <p:cNvSpPr>
              <a:spLocks noChangeArrowheads="1"/>
            </p:cNvSpPr>
            <p:nvPr/>
          </p:nvSpPr>
          <p:spPr bwMode="auto">
            <a:xfrm>
              <a:off x="4260484"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E. G. Smith</a:t>
              </a:r>
            </a:p>
            <a:p>
              <a:pPr algn="ctr">
                <a:defRPr/>
              </a:pPr>
              <a:r>
                <a:rPr lang="en-US" sz="1100" b="1" dirty="0">
                  <a:solidFill>
                    <a:srgbClr val="575757"/>
                  </a:solidFill>
                  <a:cs typeface="Arial" pitchFamily="34" charset="0"/>
                </a:rPr>
                <a:t>26.01%</a:t>
              </a:r>
              <a:endParaRPr lang="en-US" sz="900" dirty="0">
                <a:solidFill>
                  <a:srgbClr val="575757"/>
                </a:solidFill>
                <a:cs typeface="Arial" pitchFamily="34" charset="0"/>
              </a:endParaRPr>
            </a:p>
          </p:txBody>
        </p:sp>
        <p:sp>
          <p:nvSpPr>
            <p:cNvPr id="12" name="Rectangle 11">
              <a:extLst>
                <a:ext uri="{FF2B5EF4-FFF2-40B4-BE49-F238E27FC236}">
                  <a16:creationId xmlns:a16="http://schemas.microsoft.com/office/drawing/2014/main" id="{C0C423B9-9676-47CC-B367-D6E4D0F499D5}"/>
                </a:ext>
              </a:extLst>
            </p:cNvPr>
            <p:cNvSpPr>
              <a:spLocks noChangeArrowheads="1"/>
            </p:cNvSpPr>
            <p:nvPr/>
          </p:nvSpPr>
          <p:spPr bwMode="auto">
            <a:xfrm>
              <a:off x="6075576"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ABC Canada Inc.</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40.32%</a:t>
              </a:r>
              <a:endParaRPr lang="en-US" sz="900" dirty="0">
                <a:solidFill>
                  <a:srgbClr val="575757"/>
                </a:solidFill>
                <a:cs typeface="Arial" pitchFamily="34" charset="0"/>
              </a:endParaRPr>
            </a:p>
          </p:txBody>
        </p:sp>
        <p:sp>
          <p:nvSpPr>
            <p:cNvPr id="13" name="Rectangle 12">
              <a:extLst>
                <a:ext uri="{FF2B5EF4-FFF2-40B4-BE49-F238E27FC236}">
                  <a16:creationId xmlns:a16="http://schemas.microsoft.com/office/drawing/2014/main" id="{DC1C6B18-9CDF-48EF-B39D-624C84E3FA86}"/>
                </a:ext>
              </a:extLst>
            </p:cNvPr>
            <p:cNvSpPr>
              <a:spLocks noChangeArrowheads="1"/>
            </p:cNvSpPr>
            <p:nvPr/>
          </p:nvSpPr>
          <p:spPr bwMode="auto">
            <a:xfrm>
              <a:off x="7890668"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FGB Limited</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23.25%</a:t>
              </a:r>
              <a:endParaRPr lang="en-US" sz="900" dirty="0">
                <a:solidFill>
                  <a:srgbClr val="575757"/>
                </a:solidFill>
                <a:cs typeface="Arial" pitchFamily="34" charset="0"/>
              </a:endParaRPr>
            </a:p>
          </p:txBody>
        </p:sp>
        <p:sp>
          <p:nvSpPr>
            <p:cNvPr id="14" name="Rectangle 13">
              <a:extLst>
                <a:ext uri="{FF2B5EF4-FFF2-40B4-BE49-F238E27FC236}">
                  <a16:creationId xmlns:a16="http://schemas.microsoft.com/office/drawing/2014/main" id="{848EF1A6-1E47-404C-BA04-6552F465B6CA}"/>
                </a:ext>
              </a:extLst>
            </p:cNvPr>
            <p:cNvSpPr>
              <a:spLocks noChangeArrowheads="1"/>
            </p:cNvSpPr>
            <p:nvPr/>
          </p:nvSpPr>
          <p:spPr bwMode="auto">
            <a:xfrm>
              <a:off x="9705761" y="2609666"/>
              <a:ext cx="1512000" cy="569387"/>
            </a:xfrm>
            <a:prstGeom prst="rect">
              <a:avLst/>
            </a:prstGeom>
            <a:no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R. B. Sampson</a:t>
              </a:r>
            </a:p>
            <a:p>
              <a:pPr algn="ctr">
                <a:defRPr/>
              </a:pPr>
              <a:r>
                <a:rPr lang="en-US" sz="1100" b="1" dirty="0">
                  <a:solidFill>
                    <a:srgbClr val="00297A"/>
                  </a:solidFill>
                  <a:cs typeface="Arial" pitchFamily="34" charset="0"/>
                </a:rPr>
                <a:t>5.31%</a:t>
              </a:r>
              <a:endParaRPr lang="en-US" sz="900" dirty="0">
                <a:solidFill>
                  <a:srgbClr val="00297A"/>
                </a:solidFill>
                <a:cs typeface="Arial" pitchFamily="34" charset="0"/>
              </a:endParaRPr>
            </a:p>
          </p:txBody>
        </p:sp>
        <p:cxnSp>
          <p:nvCxnSpPr>
            <p:cNvPr id="15" name="Connector: Elbow 14">
              <a:extLst>
                <a:ext uri="{FF2B5EF4-FFF2-40B4-BE49-F238E27FC236}">
                  <a16:creationId xmlns:a16="http://schemas.microsoft.com/office/drawing/2014/main" id="{02C51FC4-9160-43B7-96FF-4101778097BD}"/>
                </a:ext>
              </a:extLst>
            </p:cNvPr>
            <p:cNvCxnSpPr>
              <a:cxnSpLocks/>
            </p:cNvCxnSpPr>
            <p:nvPr/>
          </p:nvCxnSpPr>
          <p:spPr>
            <a:xfrm rot="5400000" flipH="1" flipV="1">
              <a:off x="6831576" y="-1103069"/>
              <a:ext cx="12700" cy="7260369"/>
            </a:xfrm>
            <a:prstGeom prst="bentConnector3">
              <a:avLst>
                <a:gd name="adj1" fmla="val 949969"/>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07E656-6068-4C07-9CA9-CD8E2B15BB6C}"/>
                </a:ext>
              </a:extLst>
            </p:cNvPr>
            <p:cNvCxnSpPr>
              <a:cxnSpLocks/>
            </p:cNvCxnSpPr>
            <p:nvPr/>
          </p:nvCxnSpPr>
          <p:spPr>
            <a:xfrm flipH="1" flipV="1">
              <a:off x="6831576" y="2281466"/>
              <a:ext cx="1"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1E1BAD-A4FB-4EB7-8BA0-7ED44D339388}"/>
                </a:ext>
              </a:extLst>
            </p:cNvPr>
            <p:cNvCxnSpPr>
              <a:cxnSpLocks/>
            </p:cNvCxnSpPr>
            <p:nvPr/>
          </p:nvCxnSpPr>
          <p:spPr>
            <a:xfrm flipV="1">
              <a:off x="5016484"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29CA2A-3D50-4A06-9AB9-952C3B3E1EE0}"/>
                </a:ext>
              </a:extLst>
            </p:cNvPr>
            <p:cNvCxnSpPr/>
            <p:nvPr/>
          </p:nvCxnSpPr>
          <p:spPr>
            <a:xfrm flipV="1">
              <a:off x="8646668"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6F6D87F-5A51-471E-8573-644D4F6464F4}"/>
                </a:ext>
              </a:extLst>
            </p:cNvPr>
            <p:cNvSpPr>
              <a:spLocks noChangeArrowheads="1"/>
            </p:cNvSpPr>
            <p:nvPr/>
          </p:nvSpPr>
          <p:spPr bwMode="auto">
            <a:xfrm>
              <a:off x="7890668" y="3580462"/>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R. B. Sampson</a:t>
              </a:r>
            </a:p>
            <a:p>
              <a:pPr algn="ctr">
                <a:defRPr/>
              </a:pPr>
              <a:r>
                <a:rPr lang="en-US" sz="1100" b="1" dirty="0">
                  <a:solidFill>
                    <a:srgbClr val="00297A"/>
                  </a:solidFill>
                  <a:cs typeface="Arial" pitchFamily="34" charset="0"/>
                </a:rPr>
                <a:t>86.23%</a:t>
              </a:r>
              <a:endParaRPr lang="en-US" sz="900" dirty="0">
                <a:solidFill>
                  <a:srgbClr val="00297A"/>
                </a:solidFill>
                <a:cs typeface="Arial" pitchFamily="34" charset="0"/>
              </a:endParaRPr>
            </a:p>
          </p:txBody>
        </p:sp>
        <p:sp>
          <p:nvSpPr>
            <p:cNvPr id="20" name="Rectangle 19">
              <a:extLst>
                <a:ext uri="{FF2B5EF4-FFF2-40B4-BE49-F238E27FC236}">
                  <a16:creationId xmlns:a16="http://schemas.microsoft.com/office/drawing/2014/main" id="{F5DE0133-CC59-4A54-99BC-3CE6DFA848BD}"/>
                </a:ext>
              </a:extLst>
            </p:cNvPr>
            <p:cNvSpPr>
              <a:spLocks noChangeArrowheads="1"/>
            </p:cNvSpPr>
            <p:nvPr/>
          </p:nvSpPr>
          <p:spPr bwMode="auto">
            <a:xfrm>
              <a:off x="9705761" y="3580462"/>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1 Individual</a:t>
              </a:r>
            </a:p>
            <a:p>
              <a:pPr algn="ctr">
                <a:defRPr/>
              </a:pPr>
              <a:r>
                <a:rPr lang="en-US" sz="1100" b="1" dirty="0">
                  <a:solidFill>
                    <a:srgbClr val="575757"/>
                  </a:solidFill>
                  <a:cs typeface="Arial" pitchFamily="34" charset="0"/>
                </a:rPr>
                <a:t>13.77%</a:t>
              </a:r>
              <a:endParaRPr lang="en-US" sz="900" dirty="0">
                <a:solidFill>
                  <a:srgbClr val="575757"/>
                </a:solidFill>
                <a:cs typeface="Arial" pitchFamily="34" charset="0"/>
              </a:endParaRPr>
            </a:p>
          </p:txBody>
        </p:sp>
        <p:cxnSp>
          <p:nvCxnSpPr>
            <p:cNvPr id="21" name="Connector: Elbow 20">
              <a:extLst>
                <a:ext uri="{FF2B5EF4-FFF2-40B4-BE49-F238E27FC236}">
                  <a16:creationId xmlns:a16="http://schemas.microsoft.com/office/drawing/2014/main" id="{7A843543-02E2-4EC4-8446-7D5126993892}"/>
                </a:ext>
              </a:extLst>
            </p:cNvPr>
            <p:cNvCxnSpPr>
              <a:cxnSpLocks/>
            </p:cNvCxnSpPr>
            <p:nvPr/>
          </p:nvCxnSpPr>
          <p:spPr>
            <a:xfrm rot="5400000" flipH="1" flipV="1">
              <a:off x="9553711" y="2590712"/>
              <a:ext cx="7200" cy="1821600"/>
            </a:xfrm>
            <a:prstGeom prst="bentConnector3">
              <a:avLst>
                <a:gd name="adj1" fmla="val 1800000"/>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A3B8DA-27B4-42A4-AFF9-54CF2062B132}"/>
                </a:ext>
              </a:extLst>
            </p:cNvPr>
            <p:cNvCxnSpPr>
              <a:cxnSpLocks/>
            </p:cNvCxnSpPr>
            <p:nvPr/>
          </p:nvCxnSpPr>
          <p:spPr>
            <a:xfrm flipV="1">
              <a:off x="8646668" y="3253112"/>
              <a:ext cx="0"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39809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D2DEE7FF-4AEA-4788-8DF0-2D57A810D18A}"/>
              </a:ext>
            </a:extLst>
          </p:cNvPr>
          <p:cNvSpPr>
            <a:spLocks noGrp="1"/>
          </p:cNvSpPr>
          <p:nvPr>
            <p:ph type="sldNum" sz="quarter" idx="12"/>
          </p:nvPr>
        </p:nvSpPr>
        <p:spPr/>
        <p:txBody>
          <a:bodyPr/>
          <a:lstStyle/>
          <a:p>
            <a:fld id="{01D9D42A-FCAC-4D8A-80A0-D310FC5ADD66}" type="slidenum">
              <a:rPr lang="en-GB" smtClean="0"/>
              <a:pPr/>
              <a:t>19</a:t>
            </a:fld>
            <a:endParaRPr lang="en-GB" dirty="0"/>
          </a:p>
        </p:txBody>
      </p:sp>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pPr>
              <a:defRPr/>
            </a:pPr>
            <a:r>
              <a:rPr lang="en-GB" dirty="0"/>
              <a:t>Building the ownership chart – worked example 1</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Content Placeholder 4">
            <a:extLst>
              <a:ext uri="{FF2B5EF4-FFF2-40B4-BE49-F238E27FC236}">
                <a16:creationId xmlns:a16="http://schemas.microsoft.com/office/drawing/2014/main" id="{5CC56EC6-2E7E-47F0-AE4E-51B655B6B2E1}"/>
              </a:ext>
            </a:extLst>
          </p:cNvPr>
          <p:cNvSpPr>
            <a:spLocks noGrp="1"/>
          </p:cNvSpPr>
          <p:nvPr>
            <p:ph idx="4294967295"/>
          </p:nvPr>
        </p:nvSpPr>
        <p:spPr>
          <a:xfrm>
            <a:off x="1709815" y="3705225"/>
            <a:ext cx="3436341" cy="3034677"/>
          </a:xfrm>
          <a:prstGeom prst="rect">
            <a:avLst/>
          </a:prstGeom>
        </p:spPr>
        <p:txBody>
          <a:bodyPr wrap="square">
            <a:spAutoFit/>
          </a:bodyPr>
          <a:lstStyle/>
          <a:p>
            <a:pPr marL="216000" indent="-216000">
              <a:lnSpc>
                <a:spcPct val="95000"/>
              </a:lnSpc>
              <a:buClr>
                <a:srgbClr val="00297A"/>
              </a:buClr>
              <a:buFont typeface="+mj-lt"/>
              <a:buAutoNum type="arabicPeriod" startAt="4"/>
            </a:pPr>
            <a:r>
              <a:rPr lang="en-GB" sz="1400" b="1" dirty="0">
                <a:cs typeface="Calibri" panose="020F0502020204030204" pitchFamily="34" charset="0"/>
              </a:rPr>
              <a:t>UBO:</a:t>
            </a:r>
            <a:r>
              <a:rPr lang="en-GB" sz="1400" dirty="0"/>
              <a:t> </a:t>
            </a:r>
            <a:r>
              <a:rPr lang="en-GB" sz="1400" dirty="0">
                <a:latin typeface="+mj-lt"/>
              </a:rPr>
              <a:t>P.E. Martin needs to be identified because this person owns:</a:t>
            </a:r>
          </a:p>
          <a:p>
            <a:pPr marL="432000" lvl="1" indent="-216000">
              <a:lnSpc>
                <a:spcPct val="95000"/>
              </a:lnSpc>
              <a:spcBef>
                <a:spcPts val="600"/>
              </a:spcBef>
              <a:buClr>
                <a:srgbClr val="00297A"/>
              </a:buClr>
              <a:buFont typeface="+mj-lt"/>
              <a:buAutoNum type="alphaLcParenR"/>
            </a:pPr>
            <a:r>
              <a:rPr lang="en-GB" sz="1200" dirty="0">
                <a:latin typeface="+mj-lt"/>
              </a:rPr>
              <a:t>100% of Private Holdco Limited, which owns…</a:t>
            </a:r>
          </a:p>
          <a:p>
            <a:pPr marL="432000" lvl="1" indent="-216000">
              <a:lnSpc>
                <a:spcPct val="95000"/>
              </a:lnSpc>
              <a:spcBef>
                <a:spcPts val="600"/>
              </a:spcBef>
              <a:buClr>
                <a:srgbClr val="00297A"/>
              </a:buClr>
              <a:buFont typeface="+mj-lt"/>
              <a:buAutoNum type="alphaLcParenR"/>
            </a:pPr>
            <a:r>
              <a:rPr lang="en-GB" sz="1200" dirty="0">
                <a:latin typeface="+mj-lt"/>
              </a:rPr>
              <a:t>80% of ABC Canada Limited, which owns…</a:t>
            </a:r>
          </a:p>
          <a:p>
            <a:pPr marL="432000" lvl="1" indent="-216000">
              <a:lnSpc>
                <a:spcPct val="95000"/>
              </a:lnSpc>
              <a:spcBef>
                <a:spcPts val="600"/>
              </a:spcBef>
              <a:buClr>
                <a:srgbClr val="00297A"/>
              </a:buClr>
              <a:buFont typeface="+mj-lt"/>
              <a:buAutoNum type="alphaLcParenR"/>
            </a:pPr>
            <a:r>
              <a:rPr lang="en-GB" sz="1200" dirty="0">
                <a:latin typeface="+mj-lt"/>
              </a:rPr>
              <a:t>40.32% of Sample Profile Limited directly</a:t>
            </a:r>
          </a:p>
          <a:p>
            <a:pPr marL="432000" lvl="1" indent="-216000">
              <a:lnSpc>
                <a:spcPct val="95000"/>
              </a:lnSpc>
              <a:spcBef>
                <a:spcPts val="600"/>
              </a:spcBef>
              <a:buClr>
                <a:srgbClr val="00297A"/>
              </a:buClr>
              <a:buFont typeface="+mj-lt"/>
              <a:buAutoNum type="alphaLcParenR"/>
            </a:pPr>
            <a:r>
              <a:rPr lang="en-GB" sz="1200" dirty="0">
                <a:latin typeface="+mj-lt"/>
              </a:rPr>
              <a:t>100% x 80% x 40.32% = 32.256%</a:t>
            </a:r>
          </a:p>
          <a:p>
            <a:pPr marL="216000" indent="-216000">
              <a:lnSpc>
                <a:spcPct val="95000"/>
              </a:lnSpc>
              <a:buClr>
                <a:srgbClr val="00297A"/>
              </a:buClr>
              <a:buFont typeface="+mj-lt"/>
              <a:buAutoNum type="arabicPeriod" startAt="4"/>
            </a:pPr>
            <a:r>
              <a:rPr lang="en-GB" sz="1400" b="1" dirty="0">
                <a:cs typeface="Calibri" panose="020F0502020204030204" pitchFamily="34" charset="0"/>
              </a:rPr>
              <a:t>IBO:</a:t>
            </a:r>
            <a:r>
              <a:rPr lang="en-GB" sz="1400" dirty="0">
                <a:latin typeface="+mj-lt"/>
              </a:rPr>
              <a:t> Private Holdco Limited because:</a:t>
            </a:r>
          </a:p>
          <a:p>
            <a:pPr marL="432000" lvl="1" indent="-216000">
              <a:lnSpc>
                <a:spcPct val="95000"/>
              </a:lnSpc>
              <a:spcBef>
                <a:spcPts val="600"/>
              </a:spcBef>
              <a:buClr>
                <a:srgbClr val="00297A"/>
              </a:buClr>
              <a:buFont typeface="+mj-lt"/>
              <a:buAutoNum type="alphaLcParenR"/>
            </a:pPr>
            <a:r>
              <a:rPr lang="en-GB" sz="1200" dirty="0">
                <a:latin typeface="+mj-lt"/>
              </a:rPr>
              <a:t>directly owns 80% of ABC Canada Inc.,</a:t>
            </a:r>
            <a:br>
              <a:rPr lang="en-GB" sz="1200" dirty="0">
                <a:latin typeface="+mj-lt"/>
              </a:rPr>
            </a:br>
            <a:r>
              <a:rPr lang="en-GB" sz="1200" dirty="0">
                <a:latin typeface="+mj-lt"/>
              </a:rPr>
              <a:t>which owns…</a:t>
            </a:r>
          </a:p>
          <a:p>
            <a:pPr marL="432000" lvl="1" indent="-216000">
              <a:lnSpc>
                <a:spcPct val="95000"/>
              </a:lnSpc>
              <a:spcBef>
                <a:spcPts val="600"/>
              </a:spcBef>
              <a:buClr>
                <a:srgbClr val="00297A"/>
              </a:buClr>
              <a:buFont typeface="+mj-lt"/>
              <a:buAutoNum type="alphaLcParenR"/>
            </a:pPr>
            <a:r>
              <a:rPr lang="en-GB" sz="1200" dirty="0">
                <a:latin typeface="+mj-lt"/>
              </a:rPr>
              <a:t>40.32% of Sample Profile Limited directly</a:t>
            </a:r>
          </a:p>
          <a:p>
            <a:pPr marL="432000" lvl="1" indent="-216000">
              <a:lnSpc>
                <a:spcPct val="95000"/>
              </a:lnSpc>
              <a:spcBef>
                <a:spcPts val="600"/>
              </a:spcBef>
              <a:buClr>
                <a:srgbClr val="00297A"/>
              </a:buClr>
              <a:buFont typeface="+mj-lt"/>
              <a:buAutoNum type="alphaLcParenR"/>
            </a:pPr>
            <a:r>
              <a:rPr lang="en-GB" sz="1200" dirty="0">
                <a:latin typeface="+mj-lt"/>
              </a:rPr>
              <a:t>80%x40.32%=32.256%</a:t>
            </a:r>
          </a:p>
          <a:p>
            <a:pPr marL="216000" lvl="1" indent="-216000">
              <a:buFont typeface="+mj-lt"/>
              <a:buAutoNum type="alphaLcParenR"/>
            </a:pPr>
            <a:endParaRPr lang="en-GB" sz="1400" dirty="0">
              <a:latin typeface="+mj-lt"/>
            </a:endParaRPr>
          </a:p>
        </p:txBody>
      </p:sp>
      <p:grpSp>
        <p:nvGrpSpPr>
          <p:cNvPr id="2" name="Group 1">
            <a:extLst>
              <a:ext uri="{FF2B5EF4-FFF2-40B4-BE49-F238E27FC236}">
                <a16:creationId xmlns:a16="http://schemas.microsoft.com/office/drawing/2014/main" id="{ABCF5AC3-7660-467A-BB66-DBC72FC37782}"/>
              </a:ext>
            </a:extLst>
          </p:cNvPr>
          <p:cNvGrpSpPr/>
          <p:nvPr/>
        </p:nvGrpSpPr>
        <p:grpSpPr>
          <a:xfrm>
            <a:off x="1709816" y="1776257"/>
            <a:ext cx="8772369" cy="4315182"/>
            <a:chOff x="2445392" y="1776257"/>
            <a:chExt cx="8772369" cy="4315182"/>
          </a:xfrm>
        </p:grpSpPr>
        <p:sp>
          <p:nvSpPr>
            <p:cNvPr id="9" name="Rectangle 8">
              <a:extLst>
                <a:ext uri="{FF2B5EF4-FFF2-40B4-BE49-F238E27FC236}">
                  <a16:creationId xmlns:a16="http://schemas.microsoft.com/office/drawing/2014/main" id="{E8C10FE3-D91B-4471-8DC4-F42E3FCA0DFF}"/>
                </a:ext>
              </a:extLst>
            </p:cNvPr>
            <p:cNvSpPr>
              <a:spLocks noChangeArrowheads="1"/>
            </p:cNvSpPr>
            <p:nvPr/>
          </p:nvSpPr>
          <p:spPr bwMode="auto">
            <a:xfrm>
              <a:off x="5751576" y="1776257"/>
              <a:ext cx="2160000" cy="432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Sample Profile Ltd</a:t>
              </a:r>
            </a:p>
            <a:p>
              <a:pPr algn="ctr">
                <a:defRPr/>
              </a:pPr>
              <a:r>
                <a:rPr lang="en-US" sz="900" dirty="0">
                  <a:solidFill>
                    <a:srgbClr val="00297A"/>
                  </a:solidFill>
                  <a:cs typeface="Arial" pitchFamily="34" charset="0"/>
                </a:rPr>
                <a:t>(Location of Incorporation)</a:t>
              </a:r>
            </a:p>
          </p:txBody>
        </p:sp>
        <p:sp>
          <p:nvSpPr>
            <p:cNvPr id="10" name="Rectangle 9">
              <a:extLst>
                <a:ext uri="{FF2B5EF4-FFF2-40B4-BE49-F238E27FC236}">
                  <a16:creationId xmlns:a16="http://schemas.microsoft.com/office/drawing/2014/main" id="{E2C118CD-5230-40A8-BD09-3B3B7130EE56}"/>
                </a:ext>
              </a:extLst>
            </p:cNvPr>
            <p:cNvSpPr>
              <a:spLocks noChangeArrowheads="1"/>
            </p:cNvSpPr>
            <p:nvPr/>
          </p:nvSpPr>
          <p:spPr bwMode="auto">
            <a:xfrm>
              <a:off x="2445392"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3 Individuals</a:t>
              </a:r>
            </a:p>
            <a:p>
              <a:pPr algn="ctr">
                <a:defRPr/>
              </a:pPr>
              <a:r>
                <a:rPr lang="en-US" sz="1100" b="1" dirty="0">
                  <a:solidFill>
                    <a:srgbClr val="575757"/>
                  </a:solidFill>
                  <a:cs typeface="Arial" pitchFamily="34" charset="0"/>
                </a:rPr>
                <a:t>5.02%</a:t>
              </a:r>
              <a:endParaRPr lang="en-US" sz="900" dirty="0">
                <a:solidFill>
                  <a:srgbClr val="575757"/>
                </a:solidFill>
                <a:cs typeface="Arial" pitchFamily="34" charset="0"/>
              </a:endParaRPr>
            </a:p>
          </p:txBody>
        </p:sp>
        <p:sp>
          <p:nvSpPr>
            <p:cNvPr id="11" name="Rectangle 10">
              <a:extLst>
                <a:ext uri="{FF2B5EF4-FFF2-40B4-BE49-F238E27FC236}">
                  <a16:creationId xmlns:a16="http://schemas.microsoft.com/office/drawing/2014/main" id="{CA76529C-0921-4DC3-AEF6-05E59DE20D9C}"/>
                </a:ext>
              </a:extLst>
            </p:cNvPr>
            <p:cNvSpPr>
              <a:spLocks noChangeArrowheads="1"/>
            </p:cNvSpPr>
            <p:nvPr/>
          </p:nvSpPr>
          <p:spPr bwMode="auto">
            <a:xfrm>
              <a:off x="4260484"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E. G. Smith</a:t>
              </a:r>
            </a:p>
            <a:p>
              <a:pPr algn="ctr">
                <a:defRPr/>
              </a:pPr>
              <a:r>
                <a:rPr lang="en-US" sz="1100" b="1" dirty="0">
                  <a:solidFill>
                    <a:srgbClr val="575757"/>
                  </a:solidFill>
                  <a:cs typeface="Arial" pitchFamily="34" charset="0"/>
                </a:rPr>
                <a:t>26.01%</a:t>
              </a:r>
              <a:endParaRPr lang="en-US" sz="900" dirty="0">
                <a:solidFill>
                  <a:srgbClr val="575757"/>
                </a:solidFill>
                <a:cs typeface="Arial" pitchFamily="34" charset="0"/>
              </a:endParaRPr>
            </a:p>
          </p:txBody>
        </p:sp>
        <p:sp>
          <p:nvSpPr>
            <p:cNvPr id="12" name="Rectangle 11">
              <a:extLst>
                <a:ext uri="{FF2B5EF4-FFF2-40B4-BE49-F238E27FC236}">
                  <a16:creationId xmlns:a16="http://schemas.microsoft.com/office/drawing/2014/main" id="{C0C423B9-9676-47CC-B367-D6E4D0F499D5}"/>
                </a:ext>
              </a:extLst>
            </p:cNvPr>
            <p:cNvSpPr>
              <a:spLocks noChangeArrowheads="1"/>
            </p:cNvSpPr>
            <p:nvPr/>
          </p:nvSpPr>
          <p:spPr bwMode="auto">
            <a:xfrm>
              <a:off x="6075576" y="2609666"/>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ABC Canada Inc.</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40.32%</a:t>
              </a:r>
              <a:endParaRPr lang="en-US" sz="900" dirty="0">
                <a:solidFill>
                  <a:srgbClr val="00297A"/>
                </a:solidFill>
                <a:cs typeface="Arial" pitchFamily="34" charset="0"/>
              </a:endParaRPr>
            </a:p>
          </p:txBody>
        </p:sp>
        <p:sp>
          <p:nvSpPr>
            <p:cNvPr id="13" name="Rectangle 12">
              <a:extLst>
                <a:ext uri="{FF2B5EF4-FFF2-40B4-BE49-F238E27FC236}">
                  <a16:creationId xmlns:a16="http://schemas.microsoft.com/office/drawing/2014/main" id="{DC1C6B18-9CDF-48EF-B39D-624C84E3FA86}"/>
                </a:ext>
              </a:extLst>
            </p:cNvPr>
            <p:cNvSpPr>
              <a:spLocks noChangeArrowheads="1"/>
            </p:cNvSpPr>
            <p:nvPr/>
          </p:nvSpPr>
          <p:spPr bwMode="auto">
            <a:xfrm>
              <a:off x="7890668"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FGB Limited</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23.25%</a:t>
              </a:r>
              <a:endParaRPr lang="en-US" sz="900" dirty="0">
                <a:solidFill>
                  <a:srgbClr val="575757"/>
                </a:solidFill>
                <a:cs typeface="Arial" pitchFamily="34" charset="0"/>
              </a:endParaRPr>
            </a:p>
          </p:txBody>
        </p:sp>
        <p:sp>
          <p:nvSpPr>
            <p:cNvPr id="14" name="Rectangle 13">
              <a:extLst>
                <a:ext uri="{FF2B5EF4-FFF2-40B4-BE49-F238E27FC236}">
                  <a16:creationId xmlns:a16="http://schemas.microsoft.com/office/drawing/2014/main" id="{848EF1A6-1E47-404C-BA04-6552F465B6CA}"/>
                </a:ext>
              </a:extLst>
            </p:cNvPr>
            <p:cNvSpPr>
              <a:spLocks noChangeArrowheads="1"/>
            </p:cNvSpPr>
            <p:nvPr/>
          </p:nvSpPr>
          <p:spPr bwMode="auto">
            <a:xfrm>
              <a:off x="9705761" y="2609666"/>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R. B. Sampson</a:t>
              </a:r>
            </a:p>
            <a:p>
              <a:pPr algn="ctr">
                <a:defRPr/>
              </a:pPr>
              <a:r>
                <a:rPr lang="en-US" sz="1100" b="1" dirty="0">
                  <a:solidFill>
                    <a:srgbClr val="575757"/>
                  </a:solidFill>
                  <a:cs typeface="Arial" pitchFamily="34" charset="0"/>
                </a:rPr>
                <a:t>5.31%</a:t>
              </a:r>
              <a:endParaRPr lang="en-US" sz="900" dirty="0">
                <a:solidFill>
                  <a:srgbClr val="575757"/>
                </a:solidFill>
                <a:cs typeface="Arial" pitchFamily="34" charset="0"/>
              </a:endParaRPr>
            </a:p>
          </p:txBody>
        </p:sp>
        <p:cxnSp>
          <p:nvCxnSpPr>
            <p:cNvPr id="15" name="Connector: Elbow 14">
              <a:extLst>
                <a:ext uri="{FF2B5EF4-FFF2-40B4-BE49-F238E27FC236}">
                  <a16:creationId xmlns:a16="http://schemas.microsoft.com/office/drawing/2014/main" id="{02C51FC4-9160-43B7-96FF-4101778097BD}"/>
                </a:ext>
              </a:extLst>
            </p:cNvPr>
            <p:cNvCxnSpPr>
              <a:cxnSpLocks/>
            </p:cNvCxnSpPr>
            <p:nvPr/>
          </p:nvCxnSpPr>
          <p:spPr>
            <a:xfrm rot="5400000" flipH="1" flipV="1">
              <a:off x="6831576" y="-1103069"/>
              <a:ext cx="12700" cy="7260369"/>
            </a:xfrm>
            <a:prstGeom prst="bentConnector3">
              <a:avLst>
                <a:gd name="adj1" fmla="val 949969"/>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507E656-6068-4C07-9CA9-CD8E2B15BB6C}"/>
                </a:ext>
              </a:extLst>
            </p:cNvPr>
            <p:cNvCxnSpPr>
              <a:cxnSpLocks/>
            </p:cNvCxnSpPr>
            <p:nvPr/>
          </p:nvCxnSpPr>
          <p:spPr>
            <a:xfrm flipH="1" flipV="1">
              <a:off x="6831576" y="2281466"/>
              <a:ext cx="1"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571E1BAD-A4FB-4EB7-8BA0-7ED44D339388}"/>
                </a:ext>
              </a:extLst>
            </p:cNvPr>
            <p:cNvCxnSpPr>
              <a:cxnSpLocks/>
            </p:cNvCxnSpPr>
            <p:nvPr/>
          </p:nvCxnSpPr>
          <p:spPr>
            <a:xfrm flipV="1">
              <a:off x="5016484"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329CA2A-3D50-4A06-9AB9-952C3B3E1EE0}"/>
                </a:ext>
              </a:extLst>
            </p:cNvPr>
            <p:cNvCxnSpPr/>
            <p:nvPr/>
          </p:nvCxnSpPr>
          <p:spPr>
            <a:xfrm flipV="1">
              <a:off x="8646668" y="2406023"/>
              <a:ext cx="0" cy="127443"/>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56F6D87F-5A51-471E-8573-644D4F6464F4}"/>
                </a:ext>
              </a:extLst>
            </p:cNvPr>
            <p:cNvSpPr>
              <a:spLocks noChangeArrowheads="1"/>
            </p:cNvSpPr>
            <p:nvPr/>
          </p:nvSpPr>
          <p:spPr bwMode="auto">
            <a:xfrm>
              <a:off x="7890668" y="3580462"/>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R. B. Sampson</a:t>
              </a:r>
            </a:p>
            <a:p>
              <a:pPr algn="ctr">
                <a:defRPr/>
              </a:pPr>
              <a:r>
                <a:rPr lang="en-US" sz="1100" b="1" dirty="0">
                  <a:solidFill>
                    <a:srgbClr val="575757"/>
                  </a:solidFill>
                  <a:cs typeface="Arial" pitchFamily="34" charset="0"/>
                </a:rPr>
                <a:t>86.23%</a:t>
              </a:r>
              <a:endParaRPr lang="en-US" sz="900" dirty="0">
                <a:solidFill>
                  <a:srgbClr val="575757"/>
                </a:solidFill>
                <a:cs typeface="Arial" pitchFamily="34" charset="0"/>
              </a:endParaRPr>
            </a:p>
          </p:txBody>
        </p:sp>
        <p:sp>
          <p:nvSpPr>
            <p:cNvPr id="20" name="Rectangle 19">
              <a:extLst>
                <a:ext uri="{FF2B5EF4-FFF2-40B4-BE49-F238E27FC236}">
                  <a16:creationId xmlns:a16="http://schemas.microsoft.com/office/drawing/2014/main" id="{F5DE0133-CC59-4A54-99BC-3CE6DFA848BD}"/>
                </a:ext>
              </a:extLst>
            </p:cNvPr>
            <p:cNvSpPr>
              <a:spLocks noChangeArrowheads="1"/>
            </p:cNvSpPr>
            <p:nvPr/>
          </p:nvSpPr>
          <p:spPr bwMode="auto">
            <a:xfrm>
              <a:off x="9705761" y="3580462"/>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1 Individual</a:t>
              </a:r>
            </a:p>
            <a:p>
              <a:pPr algn="ctr">
                <a:defRPr/>
              </a:pPr>
              <a:r>
                <a:rPr lang="en-US" sz="1100" b="1" dirty="0">
                  <a:solidFill>
                    <a:srgbClr val="575757"/>
                  </a:solidFill>
                  <a:cs typeface="Arial" pitchFamily="34" charset="0"/>
                </a:rPr>
                <a:t>13.77%</a:t>
              </a:r>
              <a:endParaRPr lang="en-US" sz="900" dirty="0">
                <a:solidFill>
                  <a:srgbClr val="575757"/>
                </a:solidFill>
                <a:cs typeface="Arial" pitchFamily="34" charset="0"/>
              </a:endParaRPr>
            </a:p>
          </p:txBody>
        </p:sp>
        <p:cxnSp>
          <p:nvCxnSpPr>
            <p:cNvPr id="21" name="Connector: Elbow 20">
              <a:extLst>
                <a:ext uri="{FF2B5EF4-FFF2-40B4-BE49-F238E27FC236}">
                  <a16:creationId xmlns:a16="http://schemas.microsoft.com/office/drawing/2014/main" id="{7A843543-02E2-4EC4-8446-7D5126993892}"/>
                </a:ext>
              </a:extLst>
            </p:cNvPr>
            <p:cNvCxnSpPr>
              <a:cxnSpLocks/>
            </p:cNvCxnSpPr>
            <p:nvPr/>
          </p:nvCxnSpPr>
          <p:spPr>
            <a:xfrm rot="5400000" flipH="1" flipV="1">
              <a:off x="9553711" y="2590712"/>
              <a:ext cx="7200" cy="1821600"/>
            </a:xfrm>
            <a:prstGeom prst="bentConnector3">
              <a:avLst>
                <a:gd name="adj1" fmla="val 1800000"/>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CAA3B8DA-27B4-42A4-AFF9-54CF2062B132}"/>
                </a:ext>
              </a:extLst>
            </p:cNvPr>
            <p:cNvCxnSpPr>
              <a:cxnSpLocks/>
            </p:cNvCxnSpPr>
            <p:nvPr/>
          </p:nvCxnSpPr>
          <p:spPr>
            <a:xfrm flipV="1">
              <a:off x="8646668" y="3253112"/>
              <a:ext cx="0"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3" name="Rectangle 22">
              <a:extLst>
                <a:ext uri="{FF2B5EF4-FFF2-40B4-BE49-F238E27FC236}">
                  <a16:creationId xmlns:a16="http://schemas.microsoft.com/office/drawing/2014/main" id="{9FDB4073-CF82-4F2B-A807-48F5F4DE0A06}"/>
                </a:ext>
              </a:extLst>
            </p:cNvPr>
            <p:cNvSpPr>
              <a:spLocks noChangeArrowheads="1"/>
            </p:cNvSpPr>
            <p:nvPr/>
          </p:nvSpPr>
          <p:spPr bwMode="auto">
            <a:xfrm>
              <a:off x="7890668" y="4551258"/>
              <a:ext cx="1512000" cy="569387"/>
            </a:xfrm>
            <a:prstGeom prst="rect">
              <a:avLst/>
            </a:prstGeom>
            <a:pattFill prst="ltUpDiag">
              <a:fgClr>
                <a:schemeClr val="bg1">
                  <a:lumMod val="85000"/>
                </a:schemeClr>
              </a:fgClr>
              <a:bgClr>
                <a:schemeClr val="bg1"/>
              </a:bgClr>
            </a:pattFill>
            <a:ln w="12700">
              <a:solidFill>
                <a:srgbClr val="BFBFBF"/>
              </a:solidFill>
              <a:miter lim="800000"/>
              <a:headEnd/>
              <a:tailEnd/>
            </a:ln>
            <a:effectLst/>
          </p:spPr>
          <p:txBody>
            <a:bodyPr wrap="square" anchor="ctr">
              <a:noAutofit/>
            </a:bodyPr>
            <a:lstStyle/>
            <a:p>
              <a:pPr algn="ctr">
                <a:defRPr/>
              </a:pPr>
              <a:r>
                <a:rPr lang="en-US" sz="1100" b="1" dirty="0">
                  <a:solidFill>
                    <a:srgbClr val="575757"/>
                  </a:solidFill>
                  <a:cs typeface="Arial" pitchFamily="34" charset="0"/>
                </a:rPr>
                <a:t>5 Individuals</a:t>
              </a:r>
            </a:p>
            <a:p>
              <a:pPr algn="ctr">
                <a:defRPr/>
              </a:pPr>
              <a:r>
                <a:rPr lang="en-US" sz="1100" b="1" dirty="0">
                  <a:solidFill>
                    <a:srgbClr val="575757"/>
                  </a:solidFill>
                  <a:cs typeface="Arial" pitchFamily="34" charset="0"/>
                </a:rPr>
                <a:t>20.00%</a:t>
              </a:r>
              <a:endParaRPr lang="en-US" sz="900" dirty="0">
                <a:solidFill>
                  <a:srgbClr val="575757"/>
                </a:solidFill>
                <a:cs typeface="Arial" pitchFamily="34" charset="0"/>
              </a:endParaRPr>
            </a:p>
          </p:txBody>
        </p:sp>
        <p:sp>
          <p:nvSpPr>
            <p:cNvPr id="24" name="Rectangle 23">
              <a:extLst>
                <a:ext uri="{FF2B5EF4-FFF2-40B4-BE49-F238E27FC236}">
                  <a16:creationId xmlns:a16="http://schemas.microsoft.com/office/drawing/2014/main" id="{6C462997-ADE7-46BA-8738-11A21240C581}"/>
                </a:ext>
              </a:extLst>
            </p:cNvPr>
            <p:cNvSpPr>
              <a:spLocks noChangeArrowheads="1"/>
            </p:cNvSpPr>
            <p:nvPr/>
          </p:nvSpPr>
          <p:spPr bwMode="auto">
            <a:xfrm>
              <a:off x="6075576" y="4551258"/>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Private Holdco Limited</a:t>
              </a:r>
            </a:p>
            <a:p>
              <a:pPr algn="ctr">
                <a:defRPr/>
              </a:pPr>
              <a:r>
                <a:rPr lang="en-US" sz="900" dirty="0">
                  <a:solidFill>
                    <a:srgbClr val="00297A"/>
                  </a:solidFill>
                  <a:cs typeface="Arial" pitchFamily="34" charset="0"/>
                </a:rPr>
                <a:t>(Location of Incorporation)</a:t>
              </a:r>
            </a:p>
            <a:p>
              <a:pPr algn="ctr">
                <a:defRPr/>
              </a:pPr>
              <a:r>
                <a:rPr lang="en-US" sz="1100" b="1" dirty="0">
                  <a:solidFill>
                    <a:srgbClr val="00297A"/>
                  </a:solidFill>
                  <a:cs typeface="Arial" pitchFamily="34" charset="0"/>
                </a:rPr>
                <a:t>80.00%</a:t>
              </a:r>
              <a:endParaRPr lang="en-US" sz="900" dirty="0">
                <a:solidFill>
                  <a:srgbClr val="00297A"/>
                </a:solidFill>
                <a:cs typeface="Arial" pitchFamily="34" charset="0"/>
              </a:endParaRPr>
            </a:p>
          </p:txBody>
        </p:sp>
        <p:sp>
          <p:nvSpPr>
            <p:cNvPr id="25" name="Rectangle 24">
              <a:extLst>
                <a:ext uri="{FF2B5EF4-FFF2-40B4-BE49-F238E27FC236}">
                  <a16:creationId xmlns:a16="http://schemas.microsoft.com/office/drawing/2014/main" id="{7DDA63B9-C56B-4D64-8F98-8D17BB1FE19E}"/>
                </a:ext>
              </a:extLst>
            </p:cNvPr>
            <p:cNvSpPr>
              <a:spLocks noChangeArrowheads="1"/>
            </p:cNvSpPr>
            <p:nvPr/>
          </p:nvSpPr>
          <p:spPr bwMode="auto">
            <a:xfrm>
              <a:off x="6075576" y="5522052"/>
              <a:ext cx="1512000" cy="569387"/>
            </a:xfrm>
            <a:prstGeom prst="rect">
              <a:avLst/>
            </a:prstGeom>
            <a:solidFill>
              <a:schemeClr val="bg1"/>
            </a:solidFill>
            <a:ln w="12700">
              <a:solidFill>
                <a:srgbClr val="00297A"/>
              </a:solidFill>
              <a:miter lim="800000"/>
              <a:headEnd/>
              <a:tailEnd/>
            </a:ln>
            <a:effectLst/>
          </p:spPr>
          <p:txBody>
            <a:bodyPr wrap="square" anchor="ctr">
              <a:noAutofit/>
            </a:bodyPr>
            <a:lstStyle/>
            <a:p>
              <a:pPr algn="ctr">
                <a:defRPr/>
              </a:pPr>
              <a:r>
                <a:rPr lang="en-US" sz="1100" b="1" dirty="0">
                  <a:solidFill>
                    <a:srgbClr val="00297A"/>
                  </a:solidFill>
                  <a:cs typeface="Arial" pitchFamily="34" charset="0"/>
                </a:rPr>
                <a:t>P. E. Martin</a:t>
              </a:r>
            </a:p>
            <a:p>
              <a:pPr algn="ctr">
                <a:defRPr/>
              </a:pPr>
              <a:r>
                <a:rPr lang="en-US" sz="1100" b="1" dirty="0">
                  <a:solidFill>
                    <a:srgbClr val="00297A"/>
                  </a:solidFill>
                  <a:cs typeface="Arial" pitchFamily="34" charset="0"/>
                </a:rPr>
                <a:t>100%</a:t>
              </a:r>
              <a:endParaRPr lang="en-US" sz="900" dirty="0">
                <a:solidFill>
                  <a:srgbClr val="00297A"/>
                </a:solidFill>
                <a:cs typeface="Arial" pitchFamily="34" charset="0"/>
              </a:endParaRPr>
            </a:p>
          </p:txBody>
        </p:sp>
        <p:cxnSp>
          <p:nvCxnSpPr>
            <p:cNvPr id="26" name="Connector: Elbow 25">
              <a:extLst>
                <a:ext uri="{FF2B5EF4-FFF2-40B4-BE49-F238E27FC236}">
                  <a16:creationId xmlns:a16="http://schemas.microsoft.com/office/drawing/2014/main" id="{127E17FD-EED7-44BF-872B-DF6B2F464A63}"/>
                </a:ext>
              </a:extLst>
            </p:cNvPr>
            <p:cNvCxnSpPr>
              <a:cxnSpLocks/>
            </p:cNvCxnSpPr>
            <p:nvPr/>
          </p:nvCxnSpPr>
          <p:spPr>
            <a:xfrm rot="5400000" flipH="1" flipV="1">
              <a:off x="7735868" y="3565108"/>
              <a:ext cx="7200" cy="1814400"/>
            </a:xfrm>
            <a:prstGeom prst="bentConnector3">
              <a:avLst>
                <a:gd name="adj1" fmla="val 1800000"/>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A33FDA4-C665-461A-9BF1-768765EE6900}"/>
                </a:ext>
              </a:extLst>
            </p:cNvPr>
            <p:cNvCxnSpPr>
              <a:cxnSpLocks/>
            </p:cNvCxnSpPr>
            <p:nvPr/>
          </p:nvCxnSpPr>
          <p:spPr>
            <a:xfrm flipV="1">
              <a:off x="6831576" y="3253112"/>
              <a:ext cx="0" cy="1221947"/>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3ED98BF-95E8-4A46-AE3D-C3DBC8414DC4}"/>
                </a:ext>
              </a:extLst>
            </p:cNvPr>
            <p:cNvCxnSpPr>
              <a:cxnSpLocks/>
            </p:cNvCxnSpPr>
            <p:nvPr/>
          </p:nvCxnSpPr>
          <p:spPr>
            <a:xfrm flipV="1">
              <a:off x="6831576" y="5190495"/>
              <a:ext cx="0" cy="252000"/>
            </a:xfrm>
            <a:prstGeom prst="line">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2134355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What is the purpose of this guide</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p:txBody>
          <a:bodyPr/>
          <a:lstStyle/>
          <a:p>
            <a:pPr>
              <a:lnSpc>
                <a:spcPct val="95000"/>
              </a:lnSpc>
            </a:pPr>
            <a:r>
              <a:rPr lang="en-GB" dirty="0"/>
              <a:t>To facilitate, for the process of opening bank accounts, the identification of Ultimate Beneficial Owners or “UBOs” of the applicant PSP, as well as the identification of Intermediate Beneficial Owners, or “IBOs”.</a:t>
            </a:r>
          </a:p>
          <a:p>
            <a:pPr>
              <a:lnSpc>
                <a:spcPct val="95000"/>
              </a:lnSpc>
            </a:pPr>
            <a:r>
              <a:rPr lang="en-GB" dirty="0"/>
              <a:t>To equip staff at a PSP with the means for carrying out this work such that the information sent to the bank is up to the standard necessary for it to complete its know-your-client (“KYC”) due diligence on this point.</a:t>
            </a:r>
          </a:p>
          <a:p>
            <a:pPr>
              <a:lnSpc>
                <a:spcPct val="95000"/>
              </a:lnSpc>
            </a:pPr>
            <a:r>
              <a:rPr lang="en-GB" dirty="0"/>
              <a:t>To thereby improve the efficiency and speed of opening an account for the PSP.</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Slide Number Placeholder 1">
            <a:extLst>
              <a:ext uri="{FF2B5EF4-FFF2-40B4-BE49-F238E27FC236}">
                <a16:creationId xmlns:a16="http://schemas.microsoft.com/office/drawing/2014/main" id="{904FF849-CA4C-4996-8FFA-1CC13826F2D3}"/>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a:t>
            </a:fld>
            <a:endParaRPr lang="en-GB" dirty="0"/>
          </a:p>
        </p:txBody>
      </p:sp>
    </p:spTree>
    <p:extLst>
      <p:ext uri="{BB962C8B-B14F-4D97-AF65-F5344CB8AC3E}">
        <p14:creationId xmlns:p14="http://schemas.microsoft.com/office/powerpoint/2010/main" val="3035752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Title 3">
            <a:extLst>
              <a:ext uri="{FF2B5EF4-FFF2-40B4-BE49-F238E27FC236}">
                <a16:creationId xmlns:a16="http://schemas.microsoft.com/office/drawing/2014/main" id="{7C26CFDD-DD2F-466F-BC7B-C4E2750172D2}"/>
              </a:ext>
            </a:extLst>
          </p:cNvPr>
          <p:cNvSpPr>
            <a:spLocks noGrp="1"/>
          </p:cNvSpPr>
          <p:nvPr>
            <p:ph type="title"/>
          </p:nvPr>
        </p:nvSpPr>
        <p:spPr>
          <a:xfrm>
            <a:off x="2442748" y="1157236"/>
            <a:ext cx="8775013" cy="332399"/>
          </a:xfrm>
        </p:spPr>
        <p:txBody>
          <a:bodyPr/>
          <a:lstStyle/>
          <a:p>
            <a:r>
              <a:rPr lang="en-GB" dirty="0"/>
              <a:t>Sample Profile 1 UBOs and IBOs – 25% prescribed threshold</a:t>
            </a:r>
          </a:p>
        </p:txBody>
      </p:sp>
      <p:sp>
        <p:nvSpPr>
          <p:cNvPr id="8" name="Content Placeholder 4">
            <a:extLst>
              <a:ext uri="{FF2B5EF4-FFF2-40B4-BE49-F238E27FC236}">
                <a16:creationId xmlns:a16="http://schemas.microsoft.com/office/drawing/2014/main" id="{6E786B12-2061-478F-A7C2-372D6C3B990F}"/>
              </a:ext>
            </a:extLst>
          </p:cNvPr>
          <p:cNvSpPr>
            <a:spLocks noGrp="1"/>
          </p:cNvSpPr>
          <p:nvPr>
            <p:ph idx="1"/>
          </p:nvPr>
        </p:nvSpPr>
        <p:spPr>
          <a:xfrm>
            <a:off x="2442750" y="1776257"/>
            <a:ext cx="8775012" cy="4505743"/>
          </a:xfrm>
        </p:spPr>
        <p:txBody>
          <a:bodyPr/>
          <a:lstStyle/>
          <a:p>
            <a:r>
              <a:rPr lang="en-GB" b="1" dirty="0">
                <a:latin typeface="Calibri" panose="020F0502020204030204" pitchFamily="34" charset="0"/>
                <a:cs typeface="Calibri" panose="020F0502020204030204" pitchFamily="34" charset="0"/>
              </a:rPr>
              <a:t>UBOs</a:t>
            </a:r>
          </a:p>
          <a:p>
            <a:pPr lvl="1"/>
            <a:r>
              <a:rPr lang="en-GB" dirty="0"/>
              <a:t>E.G. Smith: 26.01%</a:t>
            </a:r>
          </a:p>
          <a:p>
            <a:pPr lvl="1"/>
            <a:r>
              <a:rPr lang="en-GB" dirty="0"/>
              <a:t>R.B. Sampson: 25.36%</a:t>
            </a:r>
          </a:p>
          <a:p>
            <a:pPr lvl="1"/>
            <a:r>
              <a:rPr lang="en-GB" dirty="0"/>
              <a:t>P.E. Martin: 32.256%</a:t>
            </a:r>
          </a:p>
          <a:p>
            <a:r>
              <a:rPr lang="en-GB" b="1" dirty="0">
                <a:latin typeface="Calibri" panose="020F0502020204030204" pitchFamily="34" charset="0"/>
                <a:cs typeface="Calibri" panose="020F0502020204030204" pitchFamily="34" charset="0"/>
              </a:rPr>
              <a:t>IBOs</a:t>
            </a:r>
          </a:p>
          <a:p>
            <a:pPr lvl="1"/>
            <a:r>
              <a:rPr lang="en-GB" dirty="0"/>
              <a:t>ABC Canada Inc.: 40.32%</a:t>
            </a:r>
          </a:p>
          <a:p>
            <a:pPr lvl="1"/>
            <a:r>
              <a:rPr lang="en-GB" dirty="0"/>
              <a:t>Private Holdco Limited: 32.256%</a:t>
            </a:r>
          </a:p>
        </p:txBody>
      </p:sp>
      <p:sp>
        <p:nvSpPr>
          <p:cNvPr id="9" name="Slide Number Placeholder 1">
            <a:extLst>
              <a:ext uri="{FF2B5EF4-FFF2-40B4-BE49-F238E27FC236}">
                <a16:creationId xmlns:a16="http://schemas.microsoft.com/office/drawing/2014/main" id="{C3D7039E-5A0A-4170-AC24-91A7EB7335DB}"/>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20</a:t>
            </a:fld>
            <a:endParaRPr lang="en-GB" dirty="0"/>
          </a:p>
        </p:txBody>
      </p:sp>
    </p:spTree>
    <p:extLst>
      <p:ext uri="{BB962C8B-B14F-4D97-AF65-F5344CB8AC3E}">
        <p14:creationId xmlns:p14="http://schemas.microsoft.com/office/powerpoint/2010/main" val="910689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BC2285-FF56-485C-A0E8-9FA3E0D0565C}"/>
              </a:ext>
            </a:extLst>
          </p:cNvPr>
          <p:cNvSpPr>
            <a:spLocks noGrp="1"/>
          </p:cNvSpPr>
          <p:nvPr>
            <p:ph type="title"/>
          </p:nvPr>
        </p:nvSpPr>
        <p:spPr/>
        <p:txBody>
          <a:bodyPr/>
          <a:lstStyle/>
          <a:p>
            <a:r>
              <a:rPr lang="en-GB" dirty="0"/>
              <a:t>Sample ownership chart 2</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20" name="Slide Number Placeholder 1">
            <a:extLst>
              <a:ext uri="{FF2B5EF4-FFF2-40B4-BE49-F238E27FC236}">
                <a16:creationId xmlns:a16="http://schemas.microsoft.com/office/drawing/2014/main" id="{29702A4E-D4D5-4959-89CE-24DB73F4CB66}"/>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21</a:t>
            </a:fld>
            <a:endParaRPr lang="en-GB" dirty="0"/>
          </a:p>
        </p:txBody>
      </p:sp>
      <p:sp>
        <p:nvSpPr>
          <p:cNvPr id="34" name="Content Placeholder 4">
            <a:extLst>
              <a:ext uri="{FF2B5EF4-FFF2-40B4-BE49-F238E27FC236}">
                <a16:creationId xmlns:a16="http://schemas.microsoft.com/office/drawing/2014/main" id="{EFA5275A-9551-42FF-BC8E-6980FFD8ECEF}"/>
              </a:ext>
            </a:extLst>
          </p:cNvPr>
          <p:cNvSpPr txBox="1">
            <a:spLocks/>
          </p:cNvSpPr>
          <p:nvPr/>
        </p:nvSpPr>
        <p:spPr>
          <a:xfrm>
            <a:off x="1709435" y="6304566"/>
            <a:ext cx="4053300" cy="175433"/>
          </a:xfrm>
          <a:prstGeom prst="rect">
            <a:avLst/>
          </a:prstGeom>
        </p:spPr>
        <p:txBody>
          <a:bodyPr wrap="square" lIns="0" tIns="0" rIns="0" bIns="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GB" sz="1200" b="1" dirty="0">
                <a:solidFill>
                  <a:srgbClr val="00297A"/>
                </a:solidFill>
                <a:latin typeface="Calibri" panose="020F0502020204030204" pitchFamily="34" charset="0"/>
                <a:cs typeface="Calibri" panose="020F0502020204030204" pitchFamily="34" charset="0"/>
              </a:rPr>
              <a:t>*</a:t>
            </a:r>
            <a:r>
              <a:rPr lang="en-GB" sz="1200" dirty="0"/>
              <a:t>None of the investors holds an investment of 85.04% or more</a:t>
            </a:r>
            <a:endParaRPr lang="en-GB" sz="1200" dirty="0">
              <a:latin typeface="+mj-lt"/>
            </a:endParaRPr>
          </a:p>
        </p:txBody>
      </p:sp>
      <p:grpSp>
        <p:nvGrpSpPr>
          <p:cNvPr id="80" name="Group 79">
            <a:extLst>
              <a:ext uri="{FF2B5EF4-FFF2-40B4-BE49-F238E27FC236}">
                <a16:creationId xmlns:a16="http://schemas.microsoft.com/office/drawing/2014/main" id="{525B3E7B-33BD-4439-98D3-14EE956F4ECF}"/>
              </a:ext>
            </a:extLst>
          </p:cNvPr>
          <p:cNvGrpSpPr/>
          <p:nvPr/>
        </p:nvGrpSpPr>
        <p:grpSpPr>
          <a:xfrm>
            <a:off x="1384299" y="1776257"/>
            <a:ext cx="9122805" cy="4113444"/>
            <a:chOff x="1384299" y="1776257"/>
            <a:chExt cx="9122805" cy="4113444"/>
          </a:xfrm>
        </p:grpSpPr>
        <p:grpSp>
          <p:nvGrpSpPr>
            <p:cNvPr id="69" name="Group 68">
              <a:extLst>
                <a:ext uri="{FF2B5EF4-FFF2-40B4-BE49-F238E27FC236}">
                  <a16:creationId xmlns:a16="http://schemas.microsoft.com/office/drawing/2014/main" id="{8954E5FE-1003-4C34-81CC-D6913F327B4E}"/>
                </a:ext>
              </a:extLst>
            </p:cNvPr>
            <p:cNvGrpSpPr/>
            <p:nvPr/>
          </p:nvGrpSpPr>
          <p:grpSpPr>
            <a:xfrm>
              <a:off x="3744197" y="2280210"/>
              <a:ext cx="4722889" cy="222456"/>
              <a:chOff x="3744197" y="2280210"/>
              <a:chExt cx="4722889" cy="222456"/>
            </a:xfrm>
          </p:grpSpPr>
          <p:cxnSp>
            <p:nvCxnSpPr>
              <p:cNvPr id="21" name="Connector: Elbow 20">
                <a:extLst>
                  <a:ext uri="{FF2B5EF4-FFF2-40B4-BE49-F238E27FC236}">
                    <a16:creationId xmlns:a16="http://schemas.microsoft.com/office/drawing/2014/main" id="{6D2965B1-BE3F-49C4-A69D-B9EB57255508}"/>
                  </a:ext>
                </a:extLst>
              </p:cNvPr>
              <p:cNvCxnSpPr>
                <a:cxnSpLocks/>
              </p:cNvCxnSpPr>
              <p:nvPr/>
            </p:nvCxnSpPr>
            <p:spPr>
              <a:xfrm rot="16200000" flipV="1">
                <a:off x="6099292" y="134871"/>
                <a:ext cx="12700" cy="4722889"/>
              </a:xfrm>
              <a:prstGeom prst="bentConnector3">
                <a:avLst>
                  <a:gd name="adj1" fmla="val 599953"/>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8BBCD1AD-414E-4EC3-8549-BBED27DB0F1A}"/>
                  </a:ext>
                </a:extLst>
              </p:cNvPr>
              <p:cNvCxnSpPr>
                <a:cxnSpLocks/>
              </p:cNvCxnSpPr>
              <p:nvPr/>
            </p:nvCxnSpPr>
            <p:spPr>
              <a:xfrm flipV="1">
                <a:off x="6096000" y="2280210"/>
                <a:ext cx="0" cy="144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sp>
          <p:nvSpPr>
            <p:cNvPr id="24" name="Rectangle 29">
              <a:extLst>
                <a:ext uri="{FF2B5EF4-FFF2-40B4-BE49-F238E27FC236}">
                  <a16:creationId xmlns:a16="http://schemas.microsoft.com/office/drawing/2014/main" id="{4B7864CB-63E3-4EE8-90E3-D2B64152D6DC}"/>
                </a:ext>
              </a:extLst>
            </p:cNvPr>
            <p:cNvSpPr>
              <a:spLocks noChangeArrowheads="1"/>
            </p:cNvSpPr>
            <p:nvPr/>
          </p:nvSpPr>
          <p:spPr bwMode="auto">
            <a:xfrm>
              <a:off x="1684897" y="3437077"/>
              <a:ext cx="1728000" cy="540000"/>
            </a:xfrm>
            <a:prstGeom prst="rect">
              <a:avLst/>
            </a:prstGeom>
            <a:solidFill>
              <a:schemeClr val="bg1">
                <a:lumMod val="95000"/>
              </a:schemeClr>
            </a:solidFill>
            <a:ln w="12700">
              <a:solidFill>
                <a:srgbClr val="575757"/>
              </a:solidFill>
              <a:miter lim="800000"/>
              <a:headEnd/>
              <a:tailEnd/>
            </a:ln>
            <a:effectLst/>
          </p:spPr>
          <p:txBody>
            <a:bodyPr wrap="none" anchor="ctr"/>
            <a:lstStyle/>
            <a:p>
              <a:pPr algn="ctr">
                <a:defRPr/>
              </a:pPr>
              <a:r>
                <a:rPr lang="en-US" sz="1100" b="1" dirty="0">
                  <a:solidFill>
                    <a:srgbClr val="575757"/>
                  </a:solidFill>
                  <a:cs typeface="Arial" pitchFamily="34" charset="0"/>
                </a:rPr>
                <a:t>Another Company Inc.</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60%</a:t>
              </a:r>
            </a:p>
          </p:txBody>
        </p:sp>
        <p:sp>
          <p:nvSpPr>
            <p:cNvPr id="25" name="Rectangle 29">
              <a:extLst>
                <a:ext uri="{FF2B5EF4-FFF2-40B4-BE49-F238E27FC236}">
                  <a16:creationId xmlns:a16="http://schemas.microsoft.com/office/drawing/2014/main" id="{BA86512E-38F5-46F8-AC67-989EEEAA162F}"/>
                </a:ext>
              </a:extLst>
            </p:cNvPr>
            <p:cNvSpPr>
              <a:spLocks noChangeArrowheads="1"/>
            </p:cNvSpPr>
            <p:nvPr/>
          </p:nvSpPr>
          <p:spPr bwMode="auto">
            <a:xfrm>
              <a:off x="4049633" y="3437077"/>
              <a:ext cx="1728000" cy="540000"/>
            </a:xfrm>
            <a:prstGeom prst="rect">
              <a:avLst/>
            </a:prstGeom>
            <a:solidFill>
              <a:srgbClr val="575757"/>
            </a:solidFill>
            <a:ln w="12700">
              <a:noFill/>
              <a:miter lim="800000"/>
              <a:headEnd/>
              <a:tailEnd/>
            </a:ln>
            <a:effectLst/>
          </p:spPr>
          <p:txBody>
            <a:bodyPr wrap="none" anchor="ctr"/>
            <a:lstStyle/>
            <a:p>
              <a:pPr algn="ctr">
                <a:defRPr/>
              </a:pPr>
              <a:r>
                <a:rPr lang="en-US" sz="1100" b="1" dirty="0">
                  <a:solidFill>
                    <a:schemeClr val="bg1"/>
                  </a:solidFill>
                  <a:cs typeface="Arial" pitchFamily="34" charset="0"/>
                </a:rPr>
                <a:t>The Jones Family Trust</a:t>
              </a:r>
            </a:p>
            <a:p>
              <a:pPr algn="ctr">
                <a:defRPr/>
              </a:pPr>
              <a:r>
                <a:rPr lang="en-US" sz="900" dirty="0">
                  <a:solidFill>
                    <a:schemeClr val="bg1"/>
                  </a:solidFill>
                  <a:cs typeface="Arial" pitchFamily="34" charset="0"/>
                </a:rPr>
                <a:t>(Location of Creation)</a:t>
              </a:r>
            </a:p>
            <a:p>
              <a:pPr algn="ctr">
                <a:defRPr/>
              </a:pPr>
              <a:r>
                <a:rPr lang="en-US" sz="1100" b="1" dirty="0">
                  <a:solidFill>
                    <a:schemeClr val="bg1"/>
                  </a:solidFill>
                  <a:cs typeface="Arial" pitchFamily="34" charset="0"/>
                </a:rPr>
                <a:t>40%</a:t>
              </a:r>
            </a:p>
          </p:txBody>
        </p:sp>
        <p:sp>
          <p:nvSpPr>
            <p:cNvPr id="26" name="Rectangle 29">
              <a:extLst>
                <a:ext uri="{FF2B5EF4-FFF2-40B4-BE49-F238E27FC236}">
                  <a16:creationId xmlns:a16="http://schemas.microsoft.com/office/drawing/2014/main" id="{424CDA26-75E4-496E-8FBE-020D7DE8A43A}"/>
                </a:ext>
              </a:extLst>
            </p:cNvPr>
            <p:cNvSpPr>
              <a:spLocks noChangeArrowheads="1"/>
            </p:cNvSpPr>
            <p:nvPr/>
          </p:nvSpPr>
          <p:spPr bwMode="auto">
            <a:xfrm>
              <a:off x="6414369" y="3437077"/>
              <a:ext cx="1728000" cy="54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100" b="1" dirty="0">
                  <a:solidFill>
                    <a:schemeClr val="bg1"/>
                  </a:solidFill>
                  <a:cs typeface="Arial" pitchFamily="34" charset="0"/>
                </a:rPr>
                <a:t>General Partner LLP</a:t>
              </a:r>
            </a:p>
            <a:p>
              <a:pPr algn="ctr">
                <a:defRPr/>
              </a:pPr>
              <a:r>
                <a:rPr lang="en-US" sz="900" dirty="0">
                  <a:solidFill>
                    <a:schemeClr val="bg1"/>
                  </a:solidFill>
                  <a:cs typeface="Arial" pitchFamily="34" charset="0"/>
                </a:rPr>
                <a:t>(Location of Registration)</a:t>
              </a:r>
            </a:p>
            <a:p>
              <a:pPr algn="ctr">
                <a:defRPr/>
              </a:pPr>
              <a:r>
                <a:rPr lang="en-US" sz="1100" b="1" dirty="0">
                  <a:solidFill>
                    <a:schemeClr val="bg1"/>
                  </a:solidFill>
                  <a:cs typeface="Arial" pitchFamily="34" charset="0"/>
                </a:rPr>
                <a:t>2%</a:t>
              </a:r>
            </a:p>
          </p:txBody>
        </p:sp>
        <p:sp>
          <p:nvSpPr>
            <p:cNvPr id="27" name="Rectangle 29">
              <a:extLst>
                <a:ext uri="{FF2B5EF4-FFF2-40B4-BE49-F238E27FC236}">
                  <a16:creationId xmlns:a16="http://schemas.microsoft.com/office/drawing/2014/main" id="{8EF57E04-2BC1-4C4B-9F68-555A0D1C7456}"/>
                </a:ext>
              </a:extLst>
            </p:cNvPr>
            <p:cNvSpPr>
              <a:spLocks noChangeArrowheads="1"/>
            </p:cNvSpPr>
            <p:nvPr/>
          </p:nvSpPr>
          <p:spPr bwMode="auto">
            <a:xfrm>
              <a:off x="8779104" y="3437077"/>
              <a:ext cx="1728000" cy="54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10 Individual Investors*</a:t>
              </a:r>
            </a:p>
            <a:p>
              <a:pPr algn="ctr">
                <a:defRPr/>
              </a:pPr>
              <a:r>
                <a:rPr lang="en-US" sz="1100" b="1" dirty="0">
                  <a:solidFill>
                    <a:srgbClr val="00297A"/>
                  </a:solidFill>
                  <a:cs typeface="Arial" pitchFamily="34" charset="0"/>
                </a:rPr>
                <a:t>98%</a:t>
              </a:r>
            </a:p>
          </p:txBody>
        </p:sp>
        <p:sp>
          <p:nvSpPr>
            <p:cNvPr id="28" name="Rectangle 29">
              <a:extLst>
                <a:ext uri="{FF2B5EF4-FFF2-40B4-BE49-F238E27FC236}">
                  <a16:creationId xmlns:a16="http://schemas.microsoft.com/office/drawing/2014/main" id="{017F8DEA-B344-43DF-8BED-3246E866E7AB}"/>
                </a:ext>
              </a:extLst>
            </p:cNvPr>
            <p:cNvSpPr>
              <a:spLocks noChangeArrowheads="1"/>
            </p:cNvSpPr>
            <p:nvPr/>
          </p:nvSpPr>
          <p:spPr bwMode="auto">
            <a:xfrm>
              <a:off x="2747827" y="2559816"/>
              <a:ext cx="1980040" cy="54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100" b="1" dirty="0">
                  <a:solidFill>
                    <a:srgbClr val="575757"/>
                  </a:solidFill>
                  <a:cs typeface="Arial" pitchFamily="34" charset="0"/>
                </a:rPr>
                <a:t>Parent Client Ltd</a:t>
              </a:r>
            </a:p>
            <a:p>
              <a:pPr algn="ctr">
                <a:defRPr/>
              </a:pPr>
              <a:r>
                <a:rPr lang="en-US" sz="900" dirty="0">
                  <a:solidFill>
                    <a:srgbClr val="575757"/>
                  </a:solidFill>
                  <a:cs typeface="Arial" pitchFamily="34" charset="0"/>
                </a:rPr>
                <a:t>(Location of Incorporation)</a:t>
              </a:r>
            </a:p>
            <a:p>
              <a:pPr algn="ctr">
                <a:defRPr/>
              </a:pPr>
              <a:r>
                <a:rPr lang="en-US" sz="1100" b="1" dirty="0">
                  <a:solidFill>
                    <a:srgbClr val="575757"/>
                  </a:solidFill>
                  <a:cs typeface="Arial" pitchFamily="34" charset="0"/>
                </a:rPr>
                <a:t>70%</a:t>
              </a:r>
            </a:p>
          </p:txBody>
        </p:sp>
        <p:sp>
          <p:nvSpPr>
            <p:cNvPr id="29" name="Rectangle 29">
              <a:extLst>
                <a:ext uri="{FF2B5EF4-FFF2-40B4-BE49-F238E27FC236}">
                  <a16:creationId xmlns:a16="http://schemas.microsoft.com/office/drawing/2014/main" id="{5DC47A2D-2BC9-4B49-8458-689849FD63DE}"/>
                </a:ext>
              </a:extLst>
            </p:cNvPr>
            <p:cNvSpPr>
              <a:spLocks noChangeArrowheads="1"/>
            </p:cNvSpPr>
            <p:nvPr/>
          </p:nvSpPr>
          <p:spPr bwMode="auto">
            <a:xfrm>
              <a:off x="7470716" y="2559816"/>
              <a:ext cx="1980040" cy="54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100" b="1" dirty="0">
                  <a:solidFill>
                    <a:srgbClr val="575757"/>
                  </a:solidFill>
                  <a:cs typeface="Arial" pitchFamily="34" charset="0"/>
                </a:rPr>
                <a:t>Venture Capital LLP</a:t>
              </a:r>
            </a:p>
            <a:p>
              <a:pPr algn="ctr">
                <a:defRPr/>
              </a:pPr>
              <a:r>
                <a:rPr lang="en-US" sz="900" dirty="0">
                  <a:solidFill>
                    <a:srgbClr val="575757"/>
                  </a:solidFill>
                  <a:cs typeface="Arial" pitchFamily="34" charset="0"/>
                </a:rPr>
                <a:t>(Location of Registration)</a:t>
              </a:r>
            </a:p>
            <a:p>
              <a:pPr algn="ctr">
                <a:defRPr/>
              </a:pPr>
              <a:r>
                <a:rPr lang="en-US" sz="1100" b="1" dirty="0">
                  <a:solidFill>
                    <a:srgbClr val="575757"/>
                  </a:solidFill>
                  <a:cs typeface="Arial" pitchFamily="34" charset="0"/>
                </a:rPr>
                <a:t>30%</a:t>
              </a:r>
            </a:p>
          </p:txBody>
        </p:sp>
        <p:sp>
          <p:nvSpPr>
            <p:cNvPr id="30" name="Rectangle 29">
              <a:extLst>
                <a:ext uri="{FF2B5EF4-FFF2-40B4-BE49-F238E27FC236}">
                  <a16:creationId xmlns:a16="http://schemas.microsoft.com/office/drawing/2014/main" id="{89DC88A2-A4BA-4918-A7C4-354FC98400CE}"/>
                </a:ext>
              </a:extLst>
            </p:cNvPr>
            <p:cNvSpPr>
              <a:spLocks noChangeArrowheads="1"/>
            </p:cNvSpPr>
            <p:nvPr/>
          </p:nvSpPr>
          <p:spPr bwMode="auto">
            <a:xfrm>
              <a:off x="5016000" y="1776257"/>
              <a:ext cx="2160000" cy="432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New Client Ltd</a:t>
              </a:r>
            </a:p>
            <a:p>
              <a:pPr algn="ctr">
                <a:defRPr/>
              </a:pPr>
              <a:r>
                <a:rPr lang="en-US" sz="900" dirty="0">
                  <a:solidFill>
                    <a:srgbClr val="00297A"/>
                  </a:solidFill>
                  <a:cs typeface="Arial" pitchFamily="34" charset="0"/>
                </a:rPr>
                <a:t>(Location of Incorporation)</a:t>
              </a:r>
            </a:p>
          </p:txBody>
        </p:sp>
        <p:sp>
          <p:nvSpPr>
            <p:cNvPr id="37" name="Rectangle 29">
              <a:extLst>
                <a:ext uri="{FF2B5EF4-FFF2-40B4-BE49-F238E27FC236}">
                  <a16:creationId xmlns:a16="http://schemas.microsoft.com/office/drawing/2014/main" id="{2131A2A5-F526-40D4-AB23-3A6986BD46F6}"/>
                </a:ext>
              </a:extLst>
            </p:cNvPr>
            <p:cNvSpPr>
              <a:spLocks noChangeArrowheads="1"/>
            </p:cNvSpPr>
            <p:nvPr/>
          </p:nvSpPr>
          <p:spPr bwMode="auto">
            <a:xfrm>
              <a:off x="1684897" y="4307700"/>
              <a:ext cx="1728000" cy="432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lnSpc>
                  <a:spcPct val="90000"/>
                </a:lnSpc>
                <a:defRPr/>
              </a:pPr>
              <a:r>
                <a:rPr lang="en-US" sz="1100" b="1" dirty="0">
                  <a:solidFill>
                    <a:schemeClr val="bg1"/>
                  </a:solidFill>
                  <a:cs typeface="Arial" pitchFamily="34" charset="0"/>
                </a:rPr>
                <a:t>G. Stein</a:t>
              </a:r>
            </a:p>
            <a:p>
              <a:pPr algn="ctr">
                <a:lnSpc>
                  <a:spcPct val="80000"/>
                </a:lnSpc>
                <a:defRPr/>
              </a:pPr>
              <a:r>
                <a:rPr lang="en-US" sz="900" dirty="0">
                  <a:solidFill>
                    <a:schemeClr val="bg1"/>
                  </a:solidFill>
                  <a:cs typeface="Arial" pitchFamily="34" charset="0"/>
                </a:rPr>
                <a:t>1% </a:t>
              </a:r>
              <a:r>
                <a:rPr lang="en-US" sz="900" dirty="0" err="1">
                  <a:solidFill>
                    <a:schemeClr val="bg1"/>
                  </a:solidFill>
                  <a:cs typeface="Arial" pitchFamily="34" charset="0"/>
                </a:rPr>
                <a:t>equitity</a:t>
              </a:r>
              <a:endParaRPr lang="en-US" sz="900" dirty="0">
                <a:solidFill>
                  <a:schemeClr val="bg1"/>
                </a:solidFill>
                <a:cs typeface="Arial" pitchFamily="34" charset="0"/>
              </a:endParaRPr>
            </a:p>
            <a:p>
              <a:pPr algn="ctr">
                <a:lnSpc>
                  <a:spcPct val="80000"/>
                </a:lnSpc>
                <a:defRPr/>
              </a:pPr>
              <a:r>
                <a:rPr lang="en-US" sz="900" dirty="0">
                  <a:solidFill>
                    <a:schemeClr val="bg1"/>
                  </a:solidFill>
                  <a:cs typeface="Arial" pitchFamily="34" charset="0"/>
                </a:rPr>
                <a:t>45% voting rights</a:t>
              </a:r>
              <a:endParaRPr lang="en-US" sz="1100" dirty="0">
                <a:solidFill>
                  <a:schemeClr val="bg1"/>
                </a:solidFill>
                <a:cs typeface="Arial" pitchFamily="34" charset="0"/>
              </a:endParaRPr>
            </a:p>
          </p:txBody>
        </p:sp>
        <p:sp>
          <p:nvSpPr>
            <p:cNvPr id="38" name="Rectangle 29">
              <a:extLst>
                <a:ext uri="{FF2B5EF4-FFF2-40B4-BE49-F238E27FC236}">
                  <a16:creationId xmlns:a16="http://schemas.microsoft.com/office/drawing/2014/main" id="{02C838B6-6F49-4A14-B058-6E5EBF615174}"/>
                </a:ext>
              </a:extLst>
            </p:cNvPr>
            <p:cNvSpPr>
              <a:spLocks noChangeArrowheads="1"/>
            </p:cNvSpPr>
            <p:nvPr/>
          </p:nvSpPr>
          <p:spPr bwMode="auto">
            <a:xfrm>
              <a:off x="1684897" y="4882700"/>
              <a:ext cx="1728000" cy="432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lnSpc>
                  <a:spcPct val="90000"/>
                </a:lnSpc>
                <a:defRPr/>
              </a:pPr>
              <a:r>
                <a:rPr lang="en-US" sz="1100" b="1" dirty="0">
                  <a:solidFill>
                    <a:schemeClr val="bg1"/>
                  </a:solidFill>
                  <a:cs typeface="Arial" pitchFamily="34" charset="0"/>
                </a:rPr>
                <a:t>M. Findlay</a:t>
              </a:r>
            </a:p>
            <a:p>
              <a:pPr algn="ctr">
                <a:lnSpc>
                  <a:spcPct val="80000"/>
                </a:lnSpc>
                <a:defRPr/>
              </a:pPr>
              <a:r>
                <a:rPr lang="en-US" sz="900" dirty="0">
                  <a:solidFill>
                    <a:schemeClr val="bg1"/>
                  </a:solidFill>
                  <a:cs typeface="Arial" pitchFamily="34" charset="0"/>
                </a:rPr>
                <a:t>1% </a:t>
              </a:r>
              <a:r>
                <a:rPr lang="en-US" sz="900" dirty="0" err="1">
                  <a:solidFill>
                    <a:schemeClr val="bg1"/>
                  </a:solidFill>
                  <a:cs typeface="Arial" pitchFamily="34" charset="0"/>
                </a:rPr>
                <a:t>equitity</a:t>
              </a:r>
              <a:endParaRPr lang="en-US" sz="900" dirty="0">
                <a:solidFill>
                  <a:schemeClr val="bg1"/>
                </a:solidFill>
                <a:cs typeface="Arial" pitchFamily="34" charset="0"/>
              </a:endParaRPr>
            </a:p>
            <a:p>
              <a:pPr algn="ctr">
                <a:lnSpc>
                  <a:spcPct val="80000"/>
                </a:lnSpc>
                <a:defRPr/>
              </a:pPr>
              <a:r>
                <a:rPr lang="en-US" sz="900" dirty="0">
                  <a:solidFill>
                    <a:schemeClr val="bg1"/>
                  </a:solidFill>
                  <a:cs typeface="Arial" pitchFamily="34" charset="0"/>
                </a:rPr>
                <a:t>45% voting rights</a:t>
              </a:r>
            </a:p>
          </p:txBody>
        </p:sp>
        <p:sp>
          <p:nvSpPr>
            <p:cNvPr id="39" name="Rectangle 29">
              <a:extLst>
                <a:ext uri="{FF2B5EF4-FFF2-40B4-BE49-F238E27FC236}">
                  <a16:creationId xmlns:a16="http://schemas.microsoft.com/office/drawing/2014/main" id="{2A2D3D3B-57D9-4F31-A9B5-6553CF083414}"/>
                </a:ext>
              </a:extLst>
            </p:cNvPr>
            <p:cNvSpPr>
              <a:spLocks noChangeArrowheads="1"/>
            </p:cNvSpPr>
            <p:nvPr/>
          </p:nvSpPr>
          <p:spPr bwMode="auto">
            <a:xfrm>
              <a:off x="1684897" y="5457701"/>
              <a:ext cx="1728000" cy="432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lnSpc>
                  <a:spcPct val="90000"/>
                </a:lnSpc>
                <a:defRPr/>
              </a:pPr>
              <a:r>
                <a:rPr lang="en-US" sz="1100" b="1" dirty="0">
                  <a:solidFill>
                    <a:schemeClr val="bg1"/>
                  </a:solidFill>
                  <a:cs typeface="Arial" pitchFamily="34" charset="0"/>
                </a:rPr>
                <a:t>L. Francis</a:t>
              </a:r>
            </a:p>
            <a:p>
              <a:pPr algn="ctr">
                <a:lnSpc>
                  <a:spcPct val="80000"/>
                </a:lnSpc>
                <a:defRPr/>
              </a:pPr>
              <a:r>
                <a:rPr lang="en-US" sz="900" dirty="0">
                  <a:solidFill>
                    <a:schemeClr val="bg1"/>
                  </a:solidFill>
                  <a:cs typeface="Arial" pitchFamily="34" charset="0"/>
                </a:rPr>
                <a:t>98% </a:t>
              </a:r>
              <a:r>
                <a:rPr lang="en-US" sz="900" dirty="0" err="1">
                  <a:solidFill>
                    <a:schemeClr val="bg1"/>
                  </a:solidFill>
                  <a:cs typeface="Arial" pitchFamily="34" charset="0"/>
                </a:rPr>
                <a:t>equitity</a:t>
              </a:r>
              <a:endParaRPr lang="en-US" sz="900" dirty="0">
                <a:solidFill>
                  <a:schemeClr val="bg1"/>
                </a:solidFill>
                <a:cs typeface="Arial" pitchFamily="34" charset="0"/>
              </a:endParaRPr>
            </a:p>
            <a:p>
              <a:pPr algn="ctr">
                <a:lnSpc>
                  <a:spcPct val="80000"/>
                </a:lnSpc>
                <a:defRPr/>
              </a:pPr>
              <a:r>
                <a:rPr lang="en-US" sz="900" dirty="0">
                  <a:solidFill>
                    <a:schemeClr val="bg1"/>
                  </a:solidFill>
                  <a:cs typeface="Arial" pitchFamily="34" charset="0"/>
                </a:rPr>
                <a:t>10% voting right</a:t>
              </a:r>
              <a:r>
                <a:rPr lang="en-US" sz="1100" dirty="0">
                  <a:solidFill>
                    <a:schemeClr val="bg1"/>
                  </a:solidFill>
                  <a:cs typeface="Arial" pitchFamily="34" charset="0"/>
                </a:rPr>
                <a:t>s</a:t>
              </a:r>
            </a:p>
          </p:txBody>
        </p:sp>
        <p:grpSp>
          <p:nvGrpSpPr>
            <p:cNvPr id="67" name="Group 66">
              <a:extLst>
                <a:ext uri="{FF2B5EF4-FFF2-40B4-BE49-F238E27FC236}">
                  <a16:creationId xmlns:a16="http://schemas.microsoft.com/office/drawing/2014/main" id="{C4C0D977-9BA0-42DB-8D4C-5D4BDED7E8E4}"/>
                </a:ext>
              </a:extLst>
            </p:cNvPr>
            <p:cNvGrpSpPr/>
            <p:nvPr/>
          </p:nvGrpSpPr>
          <p:grpSpPr>
            <a:xfrm>
              <a:off x="2555247" y="3163316"/>
              <a:ext cx="2365200" cy="216106"/>
              <a:chOff x="2555247" y="3163316"/>
              <a:chExt cx="2365200" cy="216106"/>
            </a:xfrm>
          </p:grpSpPr>
          <p:cxnSp>
            <p:nvCxnSpPr>
              <p:cNvPr id="41" name="Connector: Elbow 40">
                <a:extLst>
                  <a:ext uri="{FF2B5EF4-FFF2-40B4-BE49-F238E27FC236}">
                    <a16:creationId xmlns:a16="http://schemas.microsoft.com/office/drawing/2014/main" id="{5D5DF8D2-F207-4BC9-B2D9-2CC4D1B0A3E1}"/>
                  </a:ext>
                </a:extLst>
              </p:cNvPr>
              <p:cNvCxnSpPr>
                <a:cxnSpLocks/>
              </p:cNvCxnSpPr>
              <p:nvPr/>
            </p:nvCxnSpPr>
            <p:spPr>
              <a:xfrm rot="16200000" flipV="1">
                <a:off x="3731497" y="2190472"/>
                <a:ext cx="12700" cy="2365200"/>
              </a:xfrm>
              <a:prstGeom prst="bentConnector3">
                <a:avLst>
                  <a:gd name="adj1" fmla="val 55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2" name="Straight Arrow Connector 41">
                <a:extLst>
                  <a:ext uri="{FF2B5EF4-FFF2-40B4-BE49-F238E27FC236}">
                    <a16:creationId xmlns:a16="http://schemas.microsoft.com/office/drawing/2014/main" id="{94776BE8-9606-4C1C-B2FC-0EDFAAC9EE8D}"/>
                  </a:ext>
                </a:extLst>
              </p:cNvPr>
              <p:cNvCxnSpPr>
                <a:cxnSpLocks/>
              </p:cNvCxnSpPr>
              <p:nvPr/>
            </p:nvCxnSpPr>
            <p:spPr>
              <a:xfrm flipV="1">
                <a:off x="3737847" y="3163316"/>
                <a:ext cx="0" cy="144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68" name="Group 67">
              <a:extLst>
                <a:ext uri="{FF2B5EF4-FFF2-40B4-BE49-F238E27FC236}">
                  <a16:creationId xmlns:a16="http://schemas.microsoft.com/office/drawing/2014/main" id="{51ED01CC-0888-48A3-BFF2-37F33051685F}"/>
                </a:ext>
              </a:extLst>
            </p:cNvPr>
            <p:cNvGrpSpPr/>
            <p:nvPr/>
          </p:nvGrpSpPr>
          <p:grpSpPr>
            <a:xfrm>
              <a:off x="7278136" y="3163316"/>
              <a:ext cx="2365200" cy="216106"/>
              <a:chOff x="7278136" y="3163316"/>
              <a:chExt cx="2365200" cy="216106"/>
            </a:xfrm>
          </p:grpSpPr>
          <p:cxnSp>
            <p:nvCxnSpPr>
              <p:cNvPr id="48" name="Connector: Elbow 47">
                <a:extLst>
                  <a:ext uri="{FF2B5EF4-FFF2-40B4-BE49-F238E27FC236}">
                    <a16:creationId xmlns:a16="http://schemas.microsoft.com/office/drawing/2014/main" id="{387F5566-B48B-4112-A8D0-54E9382215EA}"/>
                  </a:ext>
                </a:extLst>
              </p:cNvPr>
              <p:cNvCxnSpPr>
                <a:cxnSpLocks/>
              </p:cNvCxnSpPr>
              <p:nvPr/>
            </p:nvCxnSpPr>
            <p:spPr>
              <a:xfrm rot="16200000" flipV="1">
                <a:off x="8454386" y="2190472"/>
                <a:ext cx="12700" cy="2365200"/>
              </a:xfrm>
              <a:prstGeom prst="bentConnector3">
                <a:avLst>
                  <a:gd name="adj1" fmla="val 55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49" name="Straight Arrow Connector 48">
                <a:extLst>
                  <a:ext uri="{FF2B5EF4-FFF2-40B4-BE49-F238E27FC236}">
                    <a16:creationId xmlns:a16="http://schemas.microsoft.com/office/drawing/2014/main" id="{D7F9E044-E7F7-4752-B77F-CF8C927972ED}"/>
                  </a:ext>
                </a:extLst>
              </p:cNvPr>
              <p:cNvCxnSpPr>
                <a:cxnSpLocks/>
              </p:cNvCxnSpPr>
              <p:nvPr/>
            </p:nvCxnSpPr>
            <p:spPr>
              <a:xfrm flipV="1">
                <a:off x="8460736" y="3163316"/>
                <a:ext cx="0" cy="144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sp>
          <p:nvSpPr>
            <p:cNvPr id="56" name="Rectangle 29">
              <a:extLst>
                <a:ext uri="{FF2B5EF4-FFF2-40B4-BE49-F238E27FC236}">
                  <a16:creationId xmlns:a16="http://schemas.microsoft.com/office/drawing/2014/main" id="{9DD94AFA-2310-44C9-87CF-025C12FC0B29}"/>
                </a:ext>
              </a:extLst>
            </p:cNvPr>
            <p:cNvSpPr>
              <a:spLocks noChangeArrowheads="1"/>
            </p:cNvSpPr>
            <p:nvPr/>
          </p:nvSpPr>
          <p:spPr bwMode="auto">
            <a:xfrm>
              <a:off x="4049633" y="5457701"/>
              <a:ext cx="1728000" cy="432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lnSpc>
                  <a:spcPct val="90000"/>
                </a:lnSpc>
                <a:defRPr/>
              </a:pPr>
              <a:r>
                <a:rPr lang="en-US" sz="1100" b="1" dirty="0">
                  <a:solidFill>
                    <a:schemeClr val="bg1"/>
                  </a:solidFill>
                  <a:cs typeface="Arial" pitchFamily="34" charset="0"/>
                </a:rPr>
                <a:t>Trustees Settlor</a:t>
              </a:r>
              <a:br>
                <a:rPr lang="en-US" sz="1100" b="1" dirty="0">
                  <a:solidFill>
                    <a:schemeClr val="bg1"/>
                  </a:solidFill>
                  <a:cs typeface="Arial" pitchFamily="34" charset="0"/>
                </a:rPr>
              </a:br>
              <a:r>
                <a:rPr lang="en-US" sz="1100" b="1" dirty="0">
                  <a:solidFill>
                    <a:schemeClr val="bg1"/>
                  </a:solidFill>
                  <a:cs typeface="Arial" pitchFamily="34" charset="0"/>
                </a:rPr>
                <a:t>Protectors Beneficiaries</a:t>
              </a:r>
              <a:endParaRPr lang="en-US" sz="1100" dirty="0">
                <a:solidFill>
                  <a:schemeClr val="bg1"/>
                </a:solidFill>
                <a:cs typeface="Arial" pitchFamily="34" charset="0"/>
              </a:endParaRPr>
            </a:p>
          </p:txBody>
        </p:sp>
        <p:cxnSp>
          <p:nvCxnSpPr>
            <p:cNvPr id="57" name="Straight Arrow Connector 56">
              <a:extLst>
                <a:ext uri="{FF2B5EF4-FFF2-40B4-BE49-F238E27FC236}">
                  <a16:creationId xmlns:a16="http://schemas.microsoft.com/office/drawing/2014/main" id="{37657D44-5DF1-4481-B039-585AF6178B83}"/>
                </a:ext>
              </a:extLst>
            </p:cNvPr>
            <p:cNvCxnSpPr>
              <a:cxnSpLocks/>
            </p:cNvCxnSpPr>
            <p:nvPr/>
          </p:nvCxnSpPr>
          <p:spPr>
            <a:xfrm flipV="1">
              <a:off x="4913633" y="4038642"/>
              <a:ext cx="0" cy="1332000"/>
            </a:xfrm>
            <a:prstGeom prst="straightConnector1">
              <a:avLst/>
            </a:prstGeom>
            <a:ln w="12700">
              <a:solidFill>
                <a:srgbClr val="BFBFB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59" name="Rectangle 29">
              <a:extLst>
                <a:ext uri="{FF2B5EF4-FFF2-40B4-BE49-F238E27FC236}">
                  <a16:creationId xmlns:a16="http://schemas.microsoft.com/office/drawing/2014/main" id="{C52AC27B-441B-4CAC-B76F-ACC5F7DC83A2}"/>
                </a:ext>
              </a:extLst>
            </p:cNvPr>
            <p:cNvSpPr>
              <a:spLocks noChangeArrowheads="1"/>
            </p:cNvSpPr>
            <p:nvPr/>
          </p:nvSpPr>
          <p:spPr bwMode="auto">
            <a:xfrm>
              <a:off x="5586369" y="4977950"/>
              <a:ext cx="1440000" cy="360000"/>
            </a:xfrm>
            <a:prstGeom prst="rect">
              <a:avLst/>
            </a:prstGeom>
            <a:solidFill>
              <a:schemeClr val="bg1"/>
            </a:solidFill>
            <a:ln w="12700">
              <a:solidFill>
                <a:srgbClr val="00297A"/>
              </a:solidFill>
              <a:miter lim="800000"/>
              <a:headEnd/>
              <a:tailEnd/>
            </a:ln>
            <a:effectLst/>
          </p:spPr>
          <p:txBody>
            <a:bodyPr wrap="square" anchor="ctr"/>
            <a:lstStyle/>
            <a:p>
              <a:pPr algn="ctr">
                <a:lnSpc>
                  <a:spcPct val="90000"/>
                </a:lnSpc>
                <a:defRPr/>
              </a:pPr>
              <a:r>
                <a:rPr lang="en-US" sz="1100" b="1" dirty="0">
                  <a:solidFill>
                    <a:srgbClr val="00297A"/>
                  </a:solidFill>
                  <a:cs typeface="Arial" pitchFamily="34" charset="0"/>
                </a:rPr>
                <a:t>J. E. Smith</a:t>
              </a:r>
            </a:p>
            <a:p>
              <a:pPr algn="ctr">
                <a:lnSpc>
                  <a:spcPct val="80000"/>
                </a:lnSpc>
                <a:defRPr/>
              </a:pPr>
              <a:r>
                <a:rPr lang="en-US" sz="1100" b="1" dirty="0">
                  <a:solidFill>
                    <a:srgbClr val="00297A"/>
                  </a:solidFill>
                  <a:cs typeface="Arial" pitchFamily="34" charset="0"/>
                </a:rPr>
                <a:t>100%</a:t>
              </a:r>
            </a:p>
          </p:txBody>
        </p:sp>
        <p:sp>
          <p:nvSpPr>
            <p:cNvPr id="58" name="Rectangle 29">
              <a:extLst>
                <a:ext uri="{FF2B5EF4-FFF2-40B4-BE49-F238E27FC236}">
                  <a16:creationId xmlns:a16="http://schemas.microsoft.com/office/drawing/2014/main" id="{19F41D5A-60AB-47DF-B599-049FA701BE2B}"/>
                </a:ext>
              </a:extLst>
            </p:cNvPr>
            <p:cNvSpPr>
              <a:spLocks noChangeArrowheads="1"/>
            </p:cNvSpPr>
            <p:nvPr/>
          </p:nvSpPr>
          <p:spPr bwMode="auto">
            <a:xfrm>
              <a:off x="5586369" y="4301350"/>
              <a:ext cx="1440000" cy="432000"/>
            </a:xfrm>
            <a:prstGeom prst="rect">
              <a:avLst/>
            </a:prstGeom>
            <a:solidFill>
              <a:schemeClr val="tx2">
                <a:lumMod val="20000"/>
                <a:lumOff val="80000"/>
              </a:schemeClr>
            </a:solidFill>
            <a:ln w="12700">
              <a:noFill/>
              <a:miter lim="800000"/>
              <a:headEnd/>
              <a:tailEnd/>
            </a:ln>
            <a:effectLst/>
          </p:spPr>
          <p:txBody>
            <a:bodyPr wrap="square" anchor="ctr"/>
            <a:lstStyle/>
            <a:p>
              <a:pPr algn="ctr">
                <a:lnSpc>
                  <a:spcPct val="90000"/>
                </a:lnSpc>
                <a:defRPr/>
              </a:pPr>
              <a:r>
                <a:rPr lang="en-US" sz="1100" b="1" dirty="0">
                  <a:solidFill>
                    <a:srgbClr val="00297A"/>
                  </a:solidFill>
                  <a:cs typeface="Arial" pitchFamily="34" charset="0"/>
                </a:rPr>
                <a:t>General Partner Inc.</a:t>
              </a:r>
            </a:p>
            <a:p>
              <a:pPr algn="ctr">
                <a:lnSpc>
                  <a:spcPct val="80000"/>
                </a:lnSpc>
                <a:defRPr/>
              </a:pPr>
              <a:r>
                <a:rPr lang="en-US" sz="900" dirty="0">
                  <a:solidFill>
                    <a:srgbClr val="00297A"/>
                  </a:solidFill>
                  <a:cs typeface="Arial" pitchFamily="34" charset="0"/>
                </a:rPr>
                <a:t>(Location of Incorporation)</a:t>
              </a:r>
            </a:p>
            <a:p>
              <a:pPr algn="ctr">
                <a:lnSpc>
                  <a:spcPct val="80000"/>
                </a:lnSpc>
                <a:defRPr/>
              </a:pPr>
              <a:r>
                <a:rPr lang="en-US" sz="1050" b="1" dirty="0">
                  <a:solidFill>
                    <a:srgbClr val="00297A"/>
                  </a:solidFill>
                  <a:cs typeface="Arial" pitchFamily="34" charset="0"/>
                </a:rPr>
                <a:t>95%</a:t>
              </a:r>
              <a:endParaRPr lang="en-US" sz="1100" b="1" dirty="0">
                <a:solidFill>
                  <a:srgbClr val="00297A"/>
                </a:solidFill>
                <a:cs typeface="Arial" pitchFamily="34" charset="0"/>
              </a:endParaRPr>
            </a:p>
          </p:txBody>
        </p:sp>
        <p:sp>
          <p:nvSpPr>
            <p:cNvPr id="60" name="Rectangle 29">
              <a:extLst>
                <a:ext uri="{FF2B5EF4-FFF2-40B4-BE49-F238E27FC236}">
                  <a16:creationId xmlns:a16="http://schemas.microsoft.com/office/drawing/2014/main" id="{E6DA64FE-66FB-4CAE-A6F1-5A43F16FBF94}"/>
                </a:ext>
              </a:extLst>
            </p:cNvPr>
            <p:cNvSpPr>
              <a:spLocks noChangeArrowheads="1"/>
            </p:cNvSpPr>
            <p:nvPr/>
          </p:nvSpPr>
          <p:spPr bwMode="auto">
            <a:xfrm>
              <a:off x="7530369" y="4301350"/>
              <a:ext cx="1440000" cy="360000"/>
            </a:xfrm>
            <a:prstGeom prst="rect">
              <a:avLst/>
            </a:prstGeom>
            <a:solidFill>
              <a:schemeClr val="bg1"/>
            </a:solidFill>
            <a:ln w="12700">
              <a:solidFill>
                <a:srgbClr val="00297A"/>
              </a:solidFill>
              <a:miter lim="800000"/>
              <a:headEnd/>
              <a:tailEnd/>
            </a:ln>
            <a:effectLst/>
          </p:spPr>
          <p:txBody>
            <a:bodyPr wrap="square" anchor="ctr"/>
            <a:lstStyle/>
            <a:p>
              <a:pPr algn="ctr">
                <a:lnSpc>
                  <a:spcPct val="90000"/>
                </a:lnSpc>
                <a:defRPr/>
              </a:pPr>
              <a:r>
                <a:rPr lang="en-US" sz="1100" b="1" dirty="0">
                  <a:solidFill>
                    <a:srgbClr val="00297A"/>
                  </a:solidFill>
                  <a:cs typeface="Arial" pitchFamily="34" charset="0"/>
                </a:rPr>
                <a:t>J. E. Smith</a:t>
              </a:r>
            </a:p>
            <a:p>
              <a:pPr algn="ctr">
                <a:lnSpc>
                  <a:spcPct val="80000"/>
                </a:lnSpc>
                <a:defRPr/>
              </a:pPr>
              <a:r>
                <a:rPr lang="en-US" sz="1100" b="1" dirty="0">
                  <a:solidFill>
                    <a:srgbClr val="00297A"/>
                  </a:solidFill>
                  <a:cs typeface="Arial" pitchFamily="34" charset="0"/>
                </a:rPr>
                <a:t>5%</a:t>
              </a:r>
            </a:p>
          </p:txBody>
        </p:sp>
        <p:cxnSp>
          <p:nvCxnSpPr>
            <p:cNvPr id="64" name="Connector: Elbow 63">
              <a:extLst>
                <a:ext uri="{FF2B5EF4-FFF2-40B4-BE49-F238E27FC236}">
                  <a16:creationId xmlns:a16="http://schemas.microsoft.com/office/drawing/2014/main" id="{90E7572C-04E5-44DC-A75A-35242CF16385}"/>
                </a:ext>
              </a:extLst>
            </p:cNvPr>
            <p:cNvCxnSpPr>
              <a:cxnSpLocks/>
            </p:cNvCxnSpPr>
            <p:nvPr/>
          </p:nvCxnSpPr>
          <p:spPr>
            <a:xfrm rot="16200000" flipV="1">
              <a:off x="7278369" y="3284900"/>
              <a:ext cx="12700" cy="1944000"/>
            </a:xfrm>
            <a:prstGeom prst="bentConnector3">
              <a:avLst>
                <a:gd name="adj1" fmla="val 60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13263547-DE8E-49D5-9F31-2B4856C84832}"/>
                </a:ext>
              </a:extLst>
            </p:cNvPr>
            <p:cNvCxnSpPr>
              <a:cxnSpLocks/>
            </p:cNvCxnSpPr>
            <p:nvPr/>
          </p:nvCxnSpPr>
          <p:spPr>
            <a:xfrm flipV="1">
              <a:off x="7278369" y="4038642"/>
              <a:ext cx="0" cy="144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73" name="Straight Arrow Connector 72">
              <a:extLst>
                <a:ext uri="{FF2B5EF4-FFF2-40B4-BE49-F238E27FC236}">
                  <a16:creationId xmlns:a16="http://schemas.microsoft.com/office/drawing/2014/main" id="{8F6C7FD8-F512-4723-A55B-D52318A0A756}"/>
                </a:ext>
              </a:extLst>
            </p:cNvPr>
            <p:cNvCxnSpPr>
              <a:cxnSpLocks/>
            </p:cNvCxnSpPr>
            <p:nvPr/>
          </p:nvCxnSpPr>
          <p:spPr>
            <a:xfrm flipV="1">
              <a:off x="6306369" y="4778950"/>
              <a:ext cx="0" cy="144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or: Elbow 74">
              <a:extLst>
                <a:ext uri="{FF2B5EF4-FFF2-40B4-BE49-F238E27FC236}">
                  <a16:creationId xmlns:a16="http://schemas.microsoft.com/office/drawing/2014/main" id="{F489500E-7B0A-4B15-836F-7F77C5C963DA}"/>
                </a:ext>
              </a:extLst>
            </p:cNvPr>
            <p:cNvCxnSpPr>
              <a:cxnSpLocks/>
            </p:cNvCxnSpPr>
            <p:nvPr/>
          </p:nvCxnSpPr>
          <p:spPr>
            <a:xfrm rot="10800000">
              <a:off x="1595997" y="3707077"/>
              <a:ext cx="12700" cy="1966624"/>
            </a:xfrm>
            <a:prstGeom prst="bentConnector3">
              <a:avLst>
                <a:gd name="adj1" fmla="val 1800000"/>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grpSp>
          <p:nvGrpSpPr>
            <p:cNvPr id="79" name="Group 78">
              <a:extLst>
                <a:ext uri="{FF2B5EF4-FFF2-40B4-BE49-F238E27FC236}">
                  <a16:creationId xmlns:a16="http://schemas.microsoft.com/office/drawing/2014/main" id="{9C0BB63B-74AA-49F7-8F36-09CBB67E0EEB}"/>
                </a:ext>
              </a:extLst>
            </p:cNvPr>
            <p:cNvGrpSpPr/>
            <p:nvPr/>
          </p:nvGrpSpPr>
          <p:grpSpPr>
            <a:xfrm>
              <a:off x="1384299" y="4523700"/>
              <a:ext cx="224397" cy="575000"/>
              <a:chOff x="1384300" y="4523700"/>
              <a:chExt cx="211696" cy="575000"/>
            </a:xfrm>
          </p:grpSpPr>
          <p:cxnSp>
            <p:nvCxnSpPr>
              <p:cNvPr id="77" name="Straight Connector 76">
                <a:extLst>
                  <a:ext uri="{FF2B5EF4-FFF2-40B4-BE49-F238E27FC236}">
                    <a16:creationId xmlns:a16="http://schemas.microsoft.com/office/drawing/2014/main" id="{988FB34E-D56C-44F5-A804-0FF56ACA1550}"/>
                  </a:ext>
                </a:extLst>
              </p:cNvPr>
              <p:cNvCxnSpPr/>
              <p:nvPr/>
            </p:nvCxnSpPr>
            <p:spPr>
              <a:xfrm>
                <a:off x="1384300" y="4523700"/>
                <a:ext cx="211696"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cxnSp>
            <p:nvCxnSpPr>
              <p:cNvPr id="78" name="Straight Connector 77">
                <a:extLst>
                  <a:ext uri="{FF2B5EF4-FFF2-40B4-BE49-F238E27FC236}">
                    <a16:creationId xmlns:a16="http://schemas.microsoft.com/office/drawing/2014/main" id="{708D5F7E-25C2-4D46-9E82-31A21283C285}"/>
                  </a:ext>
                </a:extLst>
              </p:cNvPr>
              <p:cNvCxnSpPr/>
              <p:nvPr/>
            </p:nvCxnSpPr>
            <p:spPr>
              <a:xfrm>
                <a:off x="1384300" y="5098700"/>
                <a:ext cx="211696" cy="0"/>
              </a:xfrm>
              <a:prstGeom prst="line">
                <a:avLst/>
              </a:prstGeom>
              <a:ln w="12700">
                <a:solidFill>
                  <a:srgbClr val="BFBFBF"/>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6653222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7A77-B3CD-4898-965A-810661B97DD4}"/>
              </a:ext>
            </a:extLst>
          </p:cNvPr>
          <p:cNvSpPr>
            <a:spLocks noGrp="1"/>
          </p:cNvSpPr>
          <p:nvPr>
            <p:ph type="title"/>
          </p:nvPr>
        </p:nvSpPr>
        <p:spPr>
          <a:xfrm>
            <a:off x="928048" y="1157236"/>
            <a:ext cx="10289714" cy="332399"/>
          </a:xfrm>
        </p:spPr>
        <p:txBody>
          <a:bodyPr/>
          <a:lstStyle/>
          <a:p>
            <a:r>
              <a:rPr lang="en-GB" dirty="0"/>
              <a:t>Deconstructing profile 2 – 1</a:t>
            </a:r>
            <a:r>
              <a:rPr lang="en-GB" baseline="30000" dirty="0"/>
              <a:t>st</a:t>
            </a:r>
            <a:r>
              <a:rPr lang="en-GB" dirty="0"/>
              <a:t> layer</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cxnSp>
        <p:nvCxnSpPr>
          <p:cNvPr id="8" name="Connector: Elbow 7">
            <a:extLst>
              <a:ext uri="{FF2B5EF4-FFF2-40B4-BE49-F238E27FC236}">
                <a16:creationId xmlns:a16="http://schemas.microsoft.com/office/drawing/2014/main" id="{A6290C8A-9FEF-4E36-B902-F1195DFED2B3}"/>
              </a:ext>
            </a:extLst>
          </p:cNvPr>
          <p:cNvCxnSpPr>
            <a:cxnSpLocks/>
          </p:cNvCxnSpPr>
          <p:nvPr/>
        </p:nvCxnSpPr>
        <p:spPr>
          <a:xfrm rot="16200000" flipV="1">
            <a:off x="4013339" y="1687212"/>
            <a:ext cx="12700" cy="3173456"/>
          </a:xfrm>
          <a:prstGeom prst="bentConnector3">
            <a:avLst>
              <a:gd name="adj1" fmla="val 180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D0EA36-D448-4839-A025-4BFE56E803B2}"/>
              </a:ext>
            </a:extLst>
          </p:cNvPr>
          <p:cNvCxnSpPr>
            <a:cxnSpLocks/>
          </p:cNvCxnSpPr>
          <p:nvPr/>
        </p:nvCxnSpPr>
        <p:spPr>
          <a:xfrm flipV="1">
            <a:off x="4013339" y="2599339"/>
            <a:ext cx="0" cy="450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9" name="Slide Number Placeholder 1">
            <a:extLst>
              <a:ext uri="{FF2B5EF4-FFF2-40B4-BE49-F238E27FC236}">
                <a16:creationId xmlns:a16="http://schemas.microsoft.com/office/drawing/2014/main" id="{D86233E6-68D6-4588-9485-7EB3156BC39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22</a:t>
            </a:fld>
            <a:endParaRPr lang="en-GB" dirty="0"/>
          </a:p>
        </p:txBody>
      </p:sp>
      <p:sp>
        <p:nvSpPr>
          <p:cNvPr id="9" name="Rectangle 29">
            <a:extLst>
              <a:ext uri="{FF2B5EF4-FFF2-40B4-BE49-F238E27FC236}">
                <a16:creationId xmlns:a16="http://schemas.microsoft.com/office/drawing/2014/main" id="{86B88223-D893-4600-8729-66203A57E992}"/>
              </a:ext>
            </a:extLst>
          </p:cNvPr>
          <p:cNvSpPr>
            <a:spLocks noChangeArrowheads="1"/>
          </p:cNvSpPr>
          <p:nvPr/>
        </p:nvSpPr>
        <p:spPr bwMode="auto">
          <a:xfrm>
            <a:off x="1436591" y="3354028"/>
            <a:ext cx="1980040" cy="72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400" b="1" dirty="0">
                <a:solidFill>
                  <a:srgbClr val="575757"/>
                </a:solidFill>
                <a:cs typeface="Arial" pitchFamily="34" charset="0"/>
              </a:rPr>
              <a:t>Parent Client Ltd</a:t>
            </a:r>
          </a:p>
          <a:p>
            <a:pPr algn="ctr">
              <a:defRPr/>
            </a:pPr>
            <a:r>
              <a:rPr lang="en-US" sz="1200" dirty="0">
                <a:solidFill>
                  <a:srgbClr val="575757"/>
                </a:solidFill>
                <a:cs typeface="Arial" pitchFamily="34" charset="0"/>
              </a:rPr>
              <a:t>(Location of Incorporation)</a:t>
            </a:r>
          </a:p>
          <a:p>
            <a:pPr algn="ctr">
              <a:defRPr/>
            </a:pPr>
            <a:r>
              <a:rPr lang="en-US" sz="1400" b="1" dirty="0">
                <a:solidFill>
                  <a:srgbClr val="575757"/>
                </a:solidFill>
                <a:cs typeface="Arial" pitchFamily="34" charset="0"/>
              </a:rPr>
              <a:t>70%</a:t>
            </a:r>
          </a:p>
        </p:txBody>
      </p:sp>
      <p:sp>
        <p:nvSpPr>
          <p:cNvPr id="25" name="Rectangle 29">
            <a:extLst>
              <a:ext uri="{FF2B5EF4-FFF2-40B4-BE49-F238E27FC236}">
                <a16:creationId xmlns:a16="http://schemas.microsoft.com/office/drawing/2014/main" id="{137B282D-BFBB-4680-B6FA-75269E3ECAB4}"/>
              </a:ext>
            </a:extLst>
          </p:cNvPr>
          <p:cNvSpPr>
            <a:spLocks noChangeArrowheads="1"/>
          </p:cNvSpPr>
          <p:nvPr/>
        </p:nvSpPr>
        <p:spPr bwMode="auto">
          <a:xfrm>
            <a:off x="4610047" y="3354028"/>
            <a:ext cx="1980040" cy="72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400" b="1" dirty="0">
                <a:solidFill>
                  <a:srgbClr val="575757"/>
                </a:solidFill>
                <a:cs typeface="Arial" pitchFamily="34" charset="0"/>
              </a:rPr>
              <a:t>Venture Capital LLP</a:t>
            </a:r>
          </a:p>
          <a:p>
            <a:pPr algn="ctr">
              <a:defRPr/>
            </a:pPr>
            <a:r>
              <a:rPr lang="en-US" sz="1200" dirty="0">
                <a:solidFill>
                  <a:srgbClr val="575757"/>
                </a:solidFill>
                <a:cs typeface="Arial" pitchFamily="34" charset="0"/>
              </a:rPr>
              <a:t>(Location of Registration)</a:t>
            </a:r>
          </a:p>
          <a:p>
            <a:pPr algn="ctr">
              <a:defRPr/>
            </a:pPr>
            <a:r>
              <a:rPr lang="en-US" sz="1400" b="1" dirty="0">
                <a:solidFill>
                  <a:srgbClr val="575757"/>
                </a:solidFill>
                <a:cs typeface="Arial" pitchFamily="34" charset="0"/>
              </a:rPr>
              <a:t>30%</a:t>
            </a:r>
          </a:p>
        </p:txBody>
      </p:sp>
      <p:sp>
        <p:nvSpPr>
          <p:cNvPr id="29" name="Rectangle 29">
            <a:extLst>
              <a:ext uri="{FF2B5EF4-FFF2-40B4-BE49-F238E27FC236}">
                <a16:creationId xmlns:a16="http://schemas.microsoft.com/office/drawing/2014/main" id="{1E8DEBEC-B038-417C-B5EC-A075298E365B}"/>
              </a:ext>
            </a:extLst>
          </p:cNvPr>
          <p:cNvSpPr>
            <a:spLocks noChangeArrowheads="1"/>
          </p:cNvSpPr>
          <p:nvPr/>
        </p:nvSpPr>
        <p:spPr bwMode="auto">
          <a:xfrm>
            <a:off x="2933339" y="1776257"/>
            <a:ext cx="2160000" cy="72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400" b="1" dirty="0">
                <a:solidFill>
                  <a:srgbClr val="00297A"/>
                </a:solidFill>
                <a:cs typeface="Arial" pitchFamily="34" charset="0"/>
              </a:rPr>
              <a:t>New Client Ltd</a:t>
            </a:r>
          </a:p>
          <a:p>
            <a:pPr algn="ctr">
              <a:defRPr/>
            </a:pPr>
            <a:r>
              <a:rPr lang="en-US" sz="1200" dirty="0">
                <a:solidFill>
                  <a:srgbClr val="00297A"/>
                </a:solidFill>
                <a:cs typeface="Arial" pitchFamily="34" charset="0"/>
              </a:rPr>
              <a:t>(Location of Incorporation)</a:t>
            </a:r>
            <a:endParaRPr lang="en-US" sz="1400" dirty="0">
              <a:solidFill>
                <a:srgbClr val="00297A"/>
              </a:solidFill>
              <a:cs typeface="Arial" pitchFamily="34" charset="0"/>
            </a:endParaRPr>
          </a:p>
        </p:txBody>
      </p:sp>
      <p:sp>
        <p:nvSpPr>
          <p:cNvPr id="40" name="Content Placeholder 2">
            <a:extLst>
              <a:ext uri="{FF2B5EF4-FFF2-40B4-BE49-F238E27FC236}">
                <a16:creationId xmlns:a16="http://schemas.microsoft.com/office/drawing/2014/main" id="{A89700C9-3286-40A9-AE31-E887A69FDC8F}"/>
              </a:ext>
            </a:extLst>
          </p:cNvPr>
          <p:cNvSpPr txBox="1">
            <a:spLocks/>
          </p:cNvSpPr>
          <p:nvPr/>
        </p:nvSpPr>
        <p:spPr>
          <a:xfrm>
            <a:off x="7515498" y="1776257"/>
            <a:ext cx="3751142" cy="4505743"/>
          </a:xfrm>
          <a:prstGeom prst="rect">
            <a:avLst/>
          </a:prstGeom>
        </p:spPr>
        <p:txBody>
          <a:bodyPr lIns="0" tIns="0" rIns="0" bIns="0"/>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95000"/>
              </a:lnSpc>
              <a:spcBef>
                <a:spcPts val="1200"/>
              </a:spcBef>
            </a:pPr>
            <a:r>
              <a:rPr lang="en-GB" sz="1400" dirty="0"/>
              <a:t>Both direct owners are Intermediary Beneficial Owners. Their direct ownership exceeds the 25% threshold.</a:t>
            </a:r>
          </a:p>
        </p:txBody>
      </p:sp>
    </p:spTree>
    <p:extLst>
      <p:ext uri="{BB962C8B-B14F-4D97-AF65-F5344CB8AC3E}">
        <p14:creationId xmlns:p14="http://schemas.microsoft.com/office/powerpoint/2010/main" val="82454417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F7A77-B3CD-4898-965A-810661B97DD4}"/>
              </a:ext>
            </a:extLst>
          </p:cNvPr>
          <p:cNvSpPr>
            <a:spLocks noGrp="1"/>
          </p:cNvSpPr>
          <p:nvPr>
            <p:ph type="title"/>
          </p:nvPr>
        </p:nvSpPr>
        <p:spPr>
          <a:xfrm>
            <a:off x="928048" y="1157236"/>
            <a:ext cx="10289714" cy="332399"/>
          </a:xfrm>
        </p:spPr>
        <p:txBody>
          <a:bodyPr/>
          <a:lstStyle/>
          <a:p>
            <a:r>
              <a:rPr lang="en-GB" dirty="0"/>
              <a:t>Deconstructing profile 2 – 2</a:t>
            </a:r>
            <a:r>
              <a:rPr lang="en-GB" baseline="30000" dirty="0"/>
              <a:t>nd</a:t>
            </a:r>
            <a:r>
              <a:rPr lang="en-GB" dirty="0"/>
              <a:t> layer</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cxnSp>
        <p:nvCxnSpPr>
          <p:cNvPr id="8" name="Connector: Elbow 7">
            <a:extLst>
              <a:ext uri="{FF2B5EF4-FFF2-40B4-BE49-F238E27FC236}">
                <a16:creationId xmlns:a16="http://schemas.microsoft.com/office/drawing/2014/main" id="{A6290C8A-9FEF-4E36-B902-F1195DFED2B3}"/>
              </a:ext>
            </a:extLst>
          </p:cNvPr>
          <p:cNvCxnSpPr>
            <a:cxnSpLocks/>
          </p:cNvCxnSpPr>
          <p:nvPr/>
        </p:nvCxnSpPr>
        <p:spPr>
          <a:xfrm rot="16200000" flipV="1">
            <a:off x="4013339" y="1687212"/>
            <a:ext cx="12700" cy="3173456"/>
          </a:xfrm>
          <a:prstGeom prst="bentConnector3">
            <a:avLst>
              <a:gd name="adj1" fmla="val 180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78D0EA36-D448-4839-A025-4BFE56E803B2}"/>
              </a:ext>
            </a:extLst>
          </p:cNvPr>
          <p:cNvCxnSpPr>
            <a:cxnSpLocks/>
          </p:cNvCxnSpPr>
          <p:nvPr/>
        </p:nvCxnSpPr>
        <p:spPr>
          <a:xfrm flipV="1">
            <a:off x="4013339" y="2599339"/>
            <a:ext cx="0" cy="450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E6DD0BC1-3F4C-4490-AC69-B467E6A0D70B}"/>
              </a:ext>
            </a:extLst>
          </p:cNvPr>
          <p:cNvCxnSpPr>
            <a:cxnSpLocks/>
          </p:cNvCxnSpPr>
          <p:nvPr/>
        </p:nvCxnSpPr>
        <p:spPr>
          <a:xfrm flipV="1">
            <a:off x="2426611" y="4161150"/>
            <a:ext cx="0" cy="450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8" name="Content Placeholder 2">
            <a:extLst>
              <a:ext uri="{FF2B5EF4-FFF2-40B4-BE49-F238E27FC236}">
                <a16:creationId xmlns:a16="http://schemas.microsoft.com/office/drawing/2014/main" id="{2D58F657-9F56-482B-BCD5-8AEE61332985}"/>
              </a:ext>
            </a:extLst>
          </p:cNvPr>
          <p:cNvSpPr txBox="1">
            <a:spLocks/>
          </p:cNvSpPr>
          <p:nvPr/>
        </p:nvSpPr>
        <p:spPr>
          <a:xfrm>
            <a:off x="7512129" y="1776257"/>
            <a:ext cx="3751142" cy="4505743"/>
          </a:xfrm>
          <a:prstGeom prst="rect">
            <a:avLst/>
          </a:prstGeom>
        </p:spPr>
        <p:txBody>
          <a:bodyPr lIns="0" tIns="0" rIns="0" bIns="0"/>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16000" indent="-216000">
              <a:lnSpc>
                <a:spcPct val="95000"/>
              </a:lnSpc>
              <a:spcBef>
                <a:spcPts val="1200"/>
              </a:spcBef>
              <a:buClr>
                <a:srgbClr val="00297A"/>
              </a:buClr>
            </a:pPr>
            <a:r>
              <a:rPr lang="en-GB" sz="1400" dirty="0">
                <a:latin typeface="+mj-lt"/>
              </a:rPr>
              <a:t>Another Company Inc. is an indirect Intermediary Beneficial Owner: 60% x 70% = 42%</a:t>
            </a:r>
          </a:p>
          <a:p>
            <a:pPr marL="216000" indent="-216000">
              <a:lnSpc>
                <a:spcPct val="95000"/>
              </a:lnSpc>
              <a:spcBef>
                <a:spcPts val="1200"/>
              </a:spcBef>
              <a:buClr>
                <a:srgbClr val="00297A"/>
              </a:buClr>
            </a:pPr>
            <a:r>
              <a:rPr lang="en-GB" sz="1400" dirty="0">
                <a:latin typeface="+mj-lt"/>
              </a:rPr>
              <a:t>The Jones Family Trust is also an indirect Intermediary Beneficial Owner: 40% x 70% = 28%. It is highlighted in partial gold and partial blue because Trusts are representations of true beneficial owners, but are also </a:t>
            </a:r>
            <a:r>
              <a:rPr lang="en-GB" sz="1400" i="1" dirty="0">
                <a:latin typeface="+mj-lt"/>
              </a:rPr>
              <a:t>legal arrangements</a:t>
            </a:r>
          </a:p>
          <a:p>
            <a:pPr marL="216000" indent="-216000">
              <a:lnSpc>
                <a:spcPct val="95000"/>
              </a:lnSpc>
              <a:spcBef>
                <a:spcPts val="1200"/>
              </a:spcBef>
              <a:buClr>
                <a:srgbClr val="00297A"/>
              </a:buClr>
            </a:pPr>
            <a:r>
              <a:rPr lang="en-GB" sz="1400" dirty="0">
                <a:latin typeface="+mj-lt"/>
              </a:rPr>
              <a:t>As the general partner for Venture Capital LLP, the General Partner LLP is a </a:t>
            </a:r>
            <a:r>
              <a:rPr lang="en-GB" sz="1400" b="1" u="sng" dirty="0"/>
              <a:t>controlling</a:t>
            </a:r>
            <a:r>
              <a:rPr lang="en-GB" sz="1400" dirty="0">
                <a:latin typeface="+mj-lt"/>
              </a:rPr>
              <a:t> entity even if it  only has 0.60% indirect ownership. In Limited Liability Partnerships, the general partner makes all business decisions, and the limited partners are just passive investors. Therefore, the most senior executive managers of the general partners are </a:t>
            </a:r>
            <a:r>
              <a:rPr lang="en-GB" sz="1400" b="1" u="sng" dirty="0"/>
              <a:t>controlling</a:t>
            </a:r>
            <a:r>
              <a:rPr lang="en-GB" sz="1400" dirty="0">
                <a:latin typeface="+mj-lt"/>
              </a:rPr>
              <a:t> Ultimate Beneficial Owners</a:t>
            </a:r>
          </a:p>
          <a:p>
            <a:pPr marL="216000" indent="-216000">
              <a:lnSpc>
                <a:spcPct val="95000"/>
              </a:lnSpc>
              <a:spcBef>
                <a:spcPts val="1200"/>
              </a:spcBef>
              <a:buClr>
                <a:srgbClr val="00297A"/>
              </a:buClr>
            </a:pPr>
            <a:r>
              <a:rPr lang="en-GB" sz="1400" dirty="0">
                <a:latin typeface="+mj-lt"/>
              </a:rPr>
              <a:t>None of venture capitalists are indirect beneficial owners because none has a sufficiently high equity interest</a:t>
            </a:r>
          </a:p>
        </p:txBody>
      </p:sp>
      <p:sp>
        <p:nvSpPr>
          <p:cNvPr id="19" name="Slide Number Placeholder 1">
            <a:extLst>
              <a:ext uri="{FF2B5EF4-FFF2-40B4-BE49-F238E27FC236}">
                <a16:creationId xmlns:a16="http://schemas.microsoft.com/office/drawing/2014/main" id="{D86233E6-68D6-4588-9485-7EB3156BC39C}"/>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23</a:t>
            </a:fld>
            <a:endParaRPr lang="en-GB" dirty="0"/>
          </a:p>
        </p:txBody>
      </p:sp>
      <p:sp>
        <p:nvSpPr>
          <p:cNvPr id="21" name="Rectangle 29">
            <a:extLst>
              <a:ext uri="{FF2B5EF4-FFF2-40B4-BE49-F238E27FC236}">
                <a16:creationId xmlns:a16="http://schemas.microsoft.com/office/drawing/2014/main" id="{FDB72188-9E9B-4537-AABD-4427920D0672}"/>
              </a:ext>
            </a:extLst>
          </p:cNvPr>
          <p:cNvSpPr>
            <a:spLocks noChangeArrowheads="1"/>
          </p:cNvSpPr>
          <p:nvPr/>
        </p:nvSpPr>
        <p:spPr bwMode="auto">
          <a:xfrm>
            <a:off x="913247" y="4935124"/>
            <a:ext cx="1440000" cy="720000"/>
          </a:xfrm>
          <a:prstGeom prst="rect">
            <a:avLst/>
          </a:prstGeom>
          <a:solidFill>
            <a:schemeClr val="bg1">
              <a:lumMod val="95000"/>
            </a:schemeClr>
          </a:solidFill>
          <a:ln w="12700">
            <a:solidFill>
              <a:srgbClr val="575757"/>
            </a:solidFill>
            <a:miter lim="800000"/>
            <a:headEnd/>
            <a:tailEnd/>
          </a:ln>
          <a:effectLst/>
        </p:spPr>
        <p:txBody>
          <a:bodyPr wrap="none" anchor="ctr"/>
          <a:lstStyle/>
          <a:p>
            <a:pPr algn="ctr">
              <a:defRPr/>
            </a:pPr>
            <a:r>
              <a:rPr lang="en-US" sz="1100" b="1" dirty="0">
                <a:solidFill>
                  <a:srgbClr val="575757"/>
                </a:solidFill>
                <a:cs typeface="Arial" pitchFamily="34" charset="0"/>
              </a:rPr>
              <a:t>Another Company Inc.</a:t>
            </a:r>
          </a:p>
          <a:p>
            <a:pPr algn="ctr">
              <a:defRPr/>
            </a:pPr>
            <a:r>
              <a:rPr lang="en-US" sz="900" dirty="0">
                <a:solidFill>
                  <a:srgbClr val="575757"/>
                </a:solidFill>
                <a:cs typeface="Arial" pitchFamily="34" charset="0"/>
              </a:rPr>
              <a:t>(Location of Incorporation)</a:t>
            </a:r>
            <a:endParaRPr lang="en-US" sz="1100" dirty="0">
              <a:solidFill>
                <a:srgbClr val="575757"/>
              </a:solidFill>
              <a:cs typeface="Arial" pitchFamily="34" charset="0"/>
            </a:endParaRPr>
          </a:p>
          <a:p>
            <a:pPr algn="ctr">
              <a:defRPr/>
            </a:pPr>
            <a:r>
              <a:rPr lang="en-US" sz="1100" b="1" dirty="0">
                <a:solidFill>
                  <a:srgbClr val="575757"/>
                </a:solidFill>
                <a:cs typeface="Arial" pitchFamily="34" charset="0"/>
              </a:rPr>
              <a:t>60%</a:t>
            </a:r>
          </a:p>
        </p:txBody>
      </p:sp>
      <p:sp>
        <p:nvSpPr>
          <p:cNvPr id="22" name="Rectangle 29">
            <a:extLst>
              <a:ext uri="{FF2B5EF4-FFF2-40B4-BE49-F238E27FC236}">
                <a16:creationId xmlns:a16="http://schemas.microsoft.com/office/drawing/2014/main" id="{D492F43D-FC22-4949-B0B1-0E64F7A7567B}"/>
              </a:ext>
            </a:extLst>
          </p:cNvPr>
          <p:cNvSpPr>
            <a:spLocks noChangeArrowheads="1"/>
          </p:cNvSpPr>
          <p:nvPr/>
        </p:nvSpPr>
        <p:spPr bwMode="auto">
          <a:xfrm>
            <a:off x="2499975" y="4935124"/>
            <a:ext cx="1440000" cy="720000"/>
          </a:xfrm>
          <a:prstGeom prst="rect">
            <a:avLst/>
          </a:prstGeom>
          <a:solidFill>
            <a:srgbClr val="575757"/>
          </a:solidFill>
          <a:ln w="12700">
            <a:noFill/>
            <a:miter lim="800000"/>
            <a:headEnd/>
            <a:tailEnd/>
          </a:ln>
          <a:effectLst/>
        </p:spPr>
        <p:txBody>
          <a:bodyPr wrap="none" anchor="ctr"/>
          <a:lstStyle/>
          <a:p>
            <a:pPr algn="ctr">
              <a:defRPr/>
            </a:pPr>
            <a:r>
              <a:rPr lang="en-US" sz="1100" b="1" dirty="0">
                <a:solidFill>
                  <a:schemeClr val="bg1"/>
                </a:solidFill>
                <a:cs typeface="Arial" pitchFamily="34" charset="0"/>
              </a:rPr>
              <a:t>The Jones Family Trust</a:t>
            </a:r>
          </a:p>
          <a:p>
            <a:pPr algn="ctr">
              <a:defRPr/>
            </a:pPr>
            <a:r>
              <a:rPr lang="en-US" sz="900" dirty="0">
                <a:solidFill>
                  <a:schemeClr val="bg1"/>
                </a:solidFill>
                <a:cs typeface="Arial" pitchFamily="34" charset="0"/>
              </a:rPr>
              <a:t>(Location of Creation)</a:t>
            </a:r>
          </a:p>
          <a:p>
            <a:pPr algn="ctr">
              <a:defRPr/>
            </a:pPr>
            <a:r>
              <a:rPr lang="en-US" sz="1100" b="1" dirty="0">
                <a:solidFill>
                  <a:schemeClr val="bg1"/>
                </a:solidFill>
                <a:cs typeface="Arial" pitchFamily="34" charset="0"/>
              </a:rPr>
              <a:t>40%</a:t>
            </a:r>
          </a:p>
        </p:txBody>
      </p:sp>
      <p:sp>
        <p:nvSpPr>
          <p:cNvPr id="20" name="Rectangle 29">
            <a:extLst>
              <a:ext uri="{FF2B5EF4-FFF2-40B4-BE49-F238E27FC236}">
                <a16:creationId xmlns:a16="http://schemas.microsoft.com/office/drawing/2014/main" id="{75446272-C110-42ED-AD15-4ACA7B050761}"/>
              </a:ext>
            </a:extLst>
          </p:cNvPr>
          <p:cNvSpPr>
            <a:spLocks noChangeArrowheads="1"/>
          </p:cNvSpPr>
          <p:nvPr/>
        </p:nvSpPr>
        <p:spPr bwMode="auto">
          <a:xfrm>
            <a:off x="4086703" y="4935124"/>
            <a:ext cx="144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100" b="1" dirty="0">
                <a:solidFill>
                  <a:schemeClr val="bg1"/>
                </a:solidFill>
                <a:cs typeface="Arial" pitchFamily="34" charset="0"/>
              </a:rPr>
              <a:t>General Partner LLP</a:t>
            </a:r>
          </a:p>
          <a:p>
            <a:pPr algn="ctr">
              <a:defRPr/>
            </a:pPr>
            <a:r>
              <a:rPr lang="en-US" sz="900" dirty="0">
                <a:solidFill>
                  <a:schemeClr val="bg1"/>
                </a:solidFill>
                <a:cs typeface="Arial" pitchFamily="34" charset="0"/>
              </a:rPr>
              <a:t>(Location of Registration)</a:t>
            </a:r>
          </a:p>
          <a:p>
            <a:pPr algn="ctr">
              <a:defRPr/>
            </a:pPr>
            <a:r>
              <a:rPr lang="en-US" sz="1100" b="1" dirty="0">
                <a:solidFill>
                  <a:schemeClr val="bg1"/>
                </a:solidFill>
                <a:cs typeface="Arial" pitchFamily="34" charset="0"/>
              </a:rPr>
              <a:t>2%</a:t>
            </a:r>
          </a:p>
        </p:txBody>
      </p:sp>
      <p:sp>
        <p:nvSpPr>
          <p:cNvPr id="23" name="Rectangle 29">
            <a:extLst>
              <a:ext uri="{FF2B5EF4-FFF2-40B4-BE49-F238E27FC236}">
                <a16:creationId xmlns:a16="http://schemas.microsoft.com/office/drawing/2014/main" id="{532423EC-BC2B-4138-9F57-08240C298504}"/>
              </a:ext>
            </a:extLst>
          </p:cNvPr>
          <p:cNvSpPr>
            <a:spLocks noChangeArrowheads="1"/>
          </p:cNvSpPr>
          <p:nvPr/>
        </p:nvSpPr>
        <p:spPr bwMode="auto">
          <a:xfrm>
            <a:off x="5673431" y="4923608"/>
            <a:ext cx="1440000" cy="72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100" b="1" dirty="0">
                <a:solidFill>
                  <a:srgbClr val="00297A"/>
                </a:solidFill>
                <a:cs typeface="Arial" pitchFamily="34" charset="0"/>
              </a:rPr>
              <a:t>10 Individual Investors*</a:t>
            </a:r>
          </a:p>
          <a:p>
            <a:pPr algn="ctr">
              <a:defRPr/>
            </a:pPr>
            <a:r>
              <a:rPr lang="en-US" sz="1100" b="1" dirty="0">
                <a:solidFill>
                  <a:srgbClr val="00297A"/>
                </a:solidFill>
                <a:cs typeface="Arial" pitchFamily="34" charset="0"/>
              </a:rPr>
              <a:t>98%</a:t>
            </a:r>
          </a:p>
        </p:txBody>
      </p:sp>
      <p:sp>
        <p:nvSpPr>
          <p:cNvPr id="9" name="Rectangle 29">
            <a:extLst>
              <a:ext uri="{FF2B5EF4-FFF2-40B4-BE49-F238E27FC236}">
                <a16:creationId xmlns:a16="http://schemas.microsoft.com/office/drawing/2014/main" id="{86B88223-D893-4600-8729-66203A57E992}"/>
              </a:ext>
            </a:extLst>
          </p:cNvPr>
          <p:cNvSpPr>
            <a:spLocks noChangeArrowheads="1"/>
          </p:cNvSpPr>
          <p:nvPr/>
        </p:nvSpPr>
        <p:spPr bwMode="auto">
          <a:xfrm>
            <a:off x="1436591" y="3354028"/>
            <a:ext cx="1980040" cy="72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400" b="1" dirty="0">
                <a:solidFill>
                  <a:srgbClr val="575757"/>
                </a:solidFill>
                <a:cs typeface="Arial" pitchFamily="34" charset="0"/>
              </a:rPr>
              <a:t>Parent Client Ltd</a:t>
            </a:r>
          </a:p>
          <a:p>
            <a:pPr algn="ctr">
              <a:defRPr/>
            </a:pPr>
            <a:r>
              <a:rPr lang="en-US" sz="1200" dirty="0">
                <a:solidFill>
                  <a:srgbClr val="575757"/>
                </a:solidFill>
                <a:cs typeface="Arial" pitchFamily="34" charset="0"/>
              </a:rPr>
              <a:t>(Location of Incorporation)</a:t>
            </a:r>
          </a:p>
          <a:p>
            <a:pPr algn="ctr">
              <a:defRPr/>
            </a:pPr>
            <a:r>
              <a:rPr lang="en-US" sz="1400" b="1" dirty="0">
                <a:solidFill>
                  <a:srgbClr val="575757"/>
                </a:solidFill>
                <a:cs typeface="Arial" pitchFamily="34" charset="0"/>
              </a:rPr>
              <a:t>70%</a:t>
            </a:r>
          </a:p>
        </p:txBody>
      </p:sp>
      <p:sp>
        <p:nvSpPr>
          <p:cNvPr id="25" name="Rectangle 29">
            <a:extLst>
              <a:ext uri="{FF2B5EF4-FFF2-40B4-BE49-F238E27FC236}">
                <a16:creationId xmlns:a16="http://schemas.microsoft.com/office/drawing/2014/main" id="{137B282D-BFBB-4680-B6FA-75269E3ECAB4}"/>
              </a:ext>
            </a:extLst>
          </p:cNvPr>
          <p:cNvSpPr>
            <a:spLocks noChangeArrowheads="1"/>
          </p:cNvSpPr>
          <p:nvPr/>
        </p:nvSpPr>
        <p:spPr bwMode="auto">
          <a:xfrm>
            <a:off x="4610047" y="3354028"/>
            <a:ext cx="1980040" cy="72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400" b="1" dirty="0">
                <a:solidFill>
                  <a:srgbClr val="575757"/>
                </a:solidFill>
                <a:cs typeface="Arial" pitchFamily="34" charset="0"/>
              </a:rPr>
              <a:t>Venture Capital LLP</a:t>
            </a:r>
          </a:p>
          <a:p>
            <a:pPr algn="ctr">
              <a:defRPr/>
            </a:pPr>
            <a:r>
              <a:rPr lang="en-US" sz="1200" dirty="0">
                <a:solidFill>
                  <a:srgbClr val="575757"/>
                </a:solidFill>
                <a:cs typeface="Arial" pitchFamily="34" charset="0"/>
              </a:rPr>
              <a:t>(Location of Registration)</a:t>
            </a:r>
          </a:p>
          <a:p>
            <a:pPr algn="ctr">
              <a:defRPr/>
            </a:pPr>
            <a:r>
              <a:rPr lang="en-US" sz="1400" b="1" dirty="0">
                <a:solidFill>
                  <a:srgbClr val="575757"/>
                </a:solidFill>
                <a:cs typeface="Arial" pitchFamily="34" charset="0"/>
              </a:rPr>
              <a:t>30%</a:t>
            </a:r>
          </a:p>
        </p:txBody>
      </p:sp>
      <p:sp>
        <p:nvSpPr>
          <p:cNvPr id="29" name="Rectangle 29">
            <a:extLst>
              <a:ext uri="{FF2B5EF4-FFF2-40B4-BE49-F238E27FC236}">
                <a16:creationId xmlns:a16="http://schemas.microsoft.com/office/drawing/2014/main" id="{1E8DEBEC-B038-417C-B5EC-A075298E365B}"/>
              </a:ext>
            </a:extLst>
          </p:cNvPr>
          <p:cNvSpPr>
            <a:spLocks noChangeArrowheads="1"/>
          </p:cNvSpPr>
          <p:nvPr/>
        </p:nvSpPr>
        <p:spPr bwMode="auto">
          <a:xfrm>
            <a:off x="2933339" y="1776257"/>
            <a:ext cx="2160000" cy="72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400" b="1" dirty="0">
                <a:solidFill>
                  <a:srgbClr val="00297A"/>
                </a:solidFill>
                <a:cs typeface="Arial" pitchFamily="34" charset="0"/>
              </a:rPr>
              <a:t>New Client Ltd</a:t>
            </a:r>
          </a:p>
          <a:p>
            <a:pPr algn="ctr">
              <a:defRPr/>
            </a:pPr>
            <a:r>
              <a:rPr lang="en-US" sz="1200" dirty="0">
                <a:solidFill>
                  <a:srgbClr val="00297A"/>
                </a:solidFill>
                <a:cs typeface="Arial" pitchFamily="34" charset="0"/>
              </a:rPr>
              <a:t>(Location of Incorporation)</a:t>
            </a:r>
            <a:endParaRPr lang="en-US" sz="1400" dirty="0">
              <a:solidFill>
                <a:srgbClr val="00297A"/>
              </a:solidFill>
              <a:cs typeface="Arial" pitchFamily="34" charset="0"/>
            </a:endParaRPr>
          </a:p>
        </p:txBody>
      </p:sp>
      <p:cxnSp>
        <p:nvCxnSpPr>
          <p:cNvPr id="30" name="Straight Arrow Connector 29">
            <a:extLst>
              <a:ext uri="{FF2B5EF4-FFF2-40B4-BE49-F238E27FC236}">
                <a16:creationId xmlns:a16="http://schemas.microsoft.com/office/drawing/2014/main" id="{58A1EE5F-364D-4E64-80AC-F5EC82AE652B}"/>
              </a:ext>
            </a:extLst>
          </p:cNvPr>
          <p:cNvCxnSpPr>
            <a:cxnSpLocks/>
          </p:cNvCxnSpPr>
          <p:nvPr/>
        </p:nvCxnSpPr>
        <p:spPr>
          <a:xfrm flipV="1">
            <a:off x="5600067" y="4161150"/>
            <a:ext cx="0" cy="450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nector: Elbow 32">
            <a:extLst>
              <a:ext uri="{FF2B5EF4-FFF2-40B4-BE49-F238E27FC236}">
                <a16:creationId xmlns:a16="http://schemas.microsoft.com/office/drawing/2014/main" id="{8E9E7800-62AA-4B00-B973-155FB9C7704E}"/>
              </a:ext>
            </a:extLst>
          </p:cNvPr>
          <p:cNvCxnSpPr>
            <a:cxnSpLocks/>
          </p:cNvCxnSpPr>
          <p:nvPr/>
        </p:nvCxnSpPr>
        <p:spPr>
          <a:xfrm rot="16200000" flipV="1">
            <a:off x="2426611" y="4056505"/>
            <a:ext cx="12700" cy="1586728"/>
          </a:xfrm>
          <a:prstGeom prst="bentConnector3">
            <a:avLst>
              <a:gd name="adj1" fmla="val 1800000"/>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36" name="Connector: Elbow 35">
            <a:extLst>
              <a:ext uri="{FF2B5EF4-FFF2-40B4-BE49-F238E27FC236}">
                <a16:creationId xmlns:a16="http://schemas.microsoft.com/office/drawing/2014/main" id="{418F78DD-4D47-46A8-BB15-F05016B8BA62}"/>
              </a:ext>
            </a:extLst>
          </p:cNvPr>
          <p:cNvCxnSpPr>
            <a:cxnSpLocks/>
          </p:cNvCxnSpPr>
          <p:nvPr/>
        </p:nvCxnSpPr>
        <p:spPr>
          <a:xfrm rot="16200000" flipH="1" flipV="1">
            <a:off x="5594309" y="4055914"/>
            <a:ext cx="11516" cy="1586728"/>
          </a:xfrm>
          <a:prstGeom prst="bentConnector3">
            <a:avLst>
              <a:gd name="adj1" fmla="val -1985064"/>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4" name="Content Placeholder 4">
            <a:extLst>
              <a:ext uri="{FF2B5EF4-FFF2-40B4-BE49-F238E27FC236}">
                <a16:creationId xmlns:a16="http://schemas.microsoft.com/office/drawing/2014/main" id="{CCB4D638-F538-4913-ADBA-9A5C5B4E456B}"/>
              </a:ext>
            </a:extLst>
          </p:cNvPr>
          <p:cNvSpPr txBox="1">
            <a:spLocks/>
          </p:cNvSpPr>
          <p:nvPr/>
        </p:nvSpPr>
        <p:spPr>
          <a:xfrm>
            <a:off x="1709435" y="6304566"/>
            <a:ext cx="4053300" cy="175433"/>
          </a:xfrm>
          <a:prstGeom prst="rect">
            <a:avLst/>
          </a:prstGeom>
        </p:spPr>
        <p:txBody>
          <a:bodyPr wrap="square" lIns="0" tIns="0" rIns="0" bIns="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GB" sz="1200" b="1" dirty="0">
                <a:solidFill>
                  <a:srgbClr val="00297A"/>
                </a:solidFill>
                <a:latin typeface="Calibri" panose="020F0502020204030204" pitchFamily="34" charset="0"/>
                <a:cs typeface="Calibri" panose="020F0502020204030204" pitchFamily="34" charset="0"/>
              </a:rPr>
              <a:t>*</a:t>
            </a:r>
            <a:r>
              <a:rPr lang="en-GB" sz="1200" dirty="0"/>
              <a:t>None of the investors holds an investment of 85.04% or more</a:t>
            </a:r>
            <a:endParaRPr lang="en-GB" sz="1200" dirty="0">
              <a:latin typeface="+mj-lt"/>
            </a:endParaRPr>
          </a:p>
        </p:txBody>
      </p:sp>
    </p:spTree>
    <p:extLst>
      <p:ext uri="{BB962C8B-B14F-4D97-AF65-F5344CB8AC3E}">
        <p14:creationId xmlns:p14="http://schemas.microsoft.com/office/powerpoint/2010/main" val="39044645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08CB-DBCA-4758-8E06-4A76C2D05974}"/>
              </a:ext>
            </a:extLst>
          </p:cNvPr>
          <p:cNvSpPr>
            <a:spLocks noGrp="1"/>
          </p:cNvSpPr>
          <p:nvPr>
            <p:ph idx="14"/>
          </p:nvPr>
        </p:nvSpPr>
        <p:spPr>
          <a:xfrm>
            <a:off x="2442749" y="1776257"/>
            <a:ext cx="3751142" cy="4505743"/>
          </a:xfrm>
        </p:spPr>
        <p:txBody>
          <a:bodyPr/>
          <a:lstStyle/>
          <a:p>
            <a:pPr>
              <a:lnSpc>
                <a:spcPct val="95000"/>
              </a:lnSpc>
              <a:spcBef>
                <a:spcPts val="1200"/>
              </a:spcBef>
            </a:pPr>
            <a:r>
              <a:rPr lang="en-GB" sz="1400" dirty="0"/>
              <a:t>Both G. Stein and M. Findlay are indirect </a:t>
            </a:r>
            <a:r>
              <a:rPr lang="en-GB" sz="1400" b="1" u="sng" dirty="0">
                <a:latin typeface="Calibri" panose="020F0502020204030204" pitchFamily="34" charset="0"/>
                <a:cs typeface="Calibri" panose="020F0502020204030204" pitchFamily="34" charset="0"/>
              </a:rPr>
              <a:t>controlling</a:t>
            </a:r>
            <a:r>
              <a:rPr lang="en-GB" sz="1400" dirty="0"/>
              <a:t> </a:t>
            </a:r>
            <a:r>
              <a:rPr lang="en-GB" sz="1400" dirty="0" err="1"/>
              <a:t>Ultimat</a:t>
            </a:r>
            <a:r>
              <a:rPr lang="en-GB" sz="1400" dirty="0"/>
              <a:t> Beneficial Owners, notwithstanding each having negligible equity interests of 0.42% (1% x 60% x 70%). The control arises from G. Stein and M. Findlay each holding nearly half of the voting rights of Another Company Inc., which is itself an Intermediary Beneficial Owner</a:t>
            </a:r>
          </a:p>
          <a:p>
            <a:pPr>
              <a:lnSpc>
                <a:spcPct val="95000"/>
              </a:lnSpc>
              <a:spcBef>
                <a:spcPts val="1200"/>
              </a:spcBef>
            </a:pPr>
            <a:r>
              <a:rPr lang="en-GB" sz="1400" dirty="0"/>
              <a:t>L. Francis is an Ultimate Beneficial Owner: 98% x 60% x 70% = 41.16%</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2" name="Title 1">
            <a:extLst>
              <a:ext uri="{FF2B5EF4-FFF2-40B4-BE49-F238E27FC236}">
                <a16:creationId xmlns:a16="http://schemas.microsoft.com/office/drawing/2014/main" id="{714A37C4-2E59-4A5E-9D5B-60514AB62D0B}"/>
              </a:ext>
            </a:extLst>
          </p:cNvPr>
          <p:cNvSpPr>
            <a:spLocks noGrp="1"/>
          </p:cNvSpPr>
          <p:nvPr>
            <p:ph type="title"/>
          </p:nvPr>
        </p:nvSpPr>
        <p:spPr>
          <a:xfrm>
            <a:off x="2442748" y="1157236"/>
            <a:ext cx="8775013" cy="332399"/>
          </a:xfrm>
        </p:spPr>
        <p:txBody>
          <a:bodyPr/>
          <a:lstStyle/>
          <a:p>
            <a:r>
              <a:rPr lang="en-GB" dirty="0"/>
              <a:t>Deconstructing profile 2 – 3</a:t>
            </a:r>
            <a:r>
              <a:rPr lang="en-GB" baseline="30000" dirty="0"/>
              <a:t>rd</a:t>
            </a:r>
            <a:r>
              <a:rPr lang="en-GB" dirty="0"/>
              <a:t> layer</a:t>
            </a:r>
          </a:p>
        </p:txBody>
      </p:sp>
      <p:sp>
        <p:nvSpPr>
          <p:cNvPr id="14" name="Slide Number Placeholder 1">
            <a:extLst>
              <a:ext uri="{FF2B5EF4-FFF2-40B4-BE49-F238E27FC236}">
                <a16:creationId xmlns:a16="http://schemas.microsoft.com/office/drawing/2014/main" id="{90114313-ED4D-4B71-AA56-92852836B00D}"/>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24</a:t>
            </a:fld>
            <a:endParaRPr lang="en-GB" dirty="0"/>
          </a:p>
        </p:txBody>
      </p:sp>
      <p:sp>
        <p:nvSpPr>
          <p:cNvPr id="15" name="Rectangle 29">
            <a:extLst>
              <a:ext uri="{FF2B5EF4-FFF2-40B4-BE49-F238E27FC236}">
                <a16:creationId xmlns:a16="http://schemas.microsoft.com/office/drawing/2014/main" id="{FCDEA063-D987-4C00-B1F4-890385AAD183}"/>
              </a:ext>
            </a:extLst>
          </p:cNvPr>
          <p:cNvSpPr>
            <a:spLocks noChangeArrowheads="1"/>
          </p:cNvSpPr>
          <p:nvPr/>
        </p:nvSpPr>
        <p:spPr bwMode="auto">
          <a:xfrm>
            <a:off x="8079574" y="2887339"/>
            <a:ext cx="216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200" b="1" dirty="0">
                <a:solidFill>
                  <a:schemeClr val="bg1"/>
                </a:solidFill>
                <a:cs typeface="Arial" pitchFamily="34" charset="0"/>
              </a:rPr>
              <a:t>G. Stein</a:t>
            </a:r>
          </a:p>
          <a:p>
            <a:pPr algn="ctr">
              <a:defRPr/>
            </a:pPr>
            <a:r>
              <a:rPr lang="en-US" sz="1200" dirty="0">
                <a:solidFill>
                  <a:schemeClr val="bg1"/>
                </a:solidFill>
                <a:cs typeface="Arial" pitchFamily="34" charset="0"/>
              </a:rPr>
              <a:t>1% </a:t>
            </a:r>
            <a:r>
              <a:rPr lang="en-US" sz="1200" dirty="0" err="1">
                <a:solidFill>
                  <a:schemeClr val="bg1"/>
                </a:solidFill>
                <a:cs typeface="Arial" pitchFamily="34" charset="0"/>
              </a:rPr>
              <a:t>equitity</a:t>
            </a:r>
            <a:endParaRPr lang="en-US" sz="1200" dirty="0">
              <a:solidFill>
                <a:schemeClr val="bg1"/>
              </a:solidFill>
              <a:cs typeface="Arial" pitchFamily="34" charset="0"/>
            </a:endParaRPr>
          </a:p>
          <a:p>
            <a:pPr algn="ctr">
              <a:defRPr/>
            </a:pPr>
            <a:r>
              <a:rPr lang="en-US" sz="1200" dirty="0">
                <a:solidFill>
                  <a:schemeClr val="bg1"/>
                </a:solidFill>
                <a:cs typeface="Arial" pitchFamily="34" charset="0"/>
              </a:rPr>
              <a:t>45% voting rights</a:t>
            </a:r>
          </a:p>
        </p:txBody>
      </p:sp>
      <p:sp>
        <p:nvSpPr>
          <p:cNvPr id="19" name="Rectangle 29">
            <a:extLst>
              <a:ext uri="{FF2B5EF4-FFF2-40B4-BE49-F238E27FC236}">
                <a16:creationId xmlns:a16="http://schemas.microsoft.com/office/drawing/2014/main" id="{7796C86A-7069-41C7-84CC-5BCFA7FC9A55}"/>
              </a:ext>
            </a:extLst>
          </p:cNvPr>
          <p:cNvSpPr>
            <a:spLocks noChangeArrowheads="1"/>
          </p:cNvSpPr>
          <p:nvPr/>
        </p:nvSpPr>
        <p:spPr bwMode="auto">
          <a:xfrm>
            <a:off x="8079574" y="3831906"/>
            <a:ext cx="216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200" b="1" dirty="0">
                <a:solidFill>
                  <a:schemeClr val="bg1"/>
                </a:solidFill>
                <a:cs typeface="Arial" pitchFamily="34" charset="0"/>
              </a:rPr>
              <a:t>M. Findlay</a:t>
            </a:r>
          </a:p>
          <a:p>
            <a:pPr algn="ctr">
              <a:defRPr/>
            </a:pPr>
            <a:r>
              <a:rPr lang="en-US" sz="1200" dirty="0">
                <a:solidFill>
                  <a:schemeClr val="bg1"/>
                </a:solidFill>
                <a:cs typeface="Arial" pitchFamily="34" charset="0"/>
              </a:rPr>
              <a:t>1% </a:t>
            </a:r>
            <a:r>
              <a:rPr lang="en-US" sz="1200" dirty="0" err="1">
                <a:solidFill>
                  <a:schemeClr val="bg1"/>
                </a:solidFill>
                <a:cs typeface="Arial" pitchFamily="34" charset="0"/>
              </a:rPr>
              <a:t>equitity</a:t>
            </a:r>
            <a:endParaRPr lang="en-US" sz="1200" dirty="0">
              <a:solidFill>
                <a:schemeClr val="bg1"/>
              </a:solidFill>
              <a:cs typeface="Arial" pitchFamily="34" charset="0"/>
            </a:endParaRPr>
          </a:p>
          <a:p>
            <a:pPr algn="ctr">
              <a:defRPr/>
            </a:pPr>
            <a:r>
              <a:rPr lang="en-US" sz="1200" dirty="0">
                <a:solidFill>
                  <a:schemeClr val="bg1"/>
                </a:solidFill>
                <a:cs typeface="Arial" pitchFamily="34" charset="0"/>
              </a:rPr>
              <a:t>45% voting rights</a:t>
            </a:r>
          </a:p>
        </p:txBody>
      </p:sp>
      <p:sp>
        <p:nvSpPr>
          <p:cNvPr id="20" name="Rectangle 29">
            <a:extLst>
              <a:ext uri="{FF2B5EF4-FFF2-40B4-BE49-F238E27FC236}">
                <a16:creationId xmlns:a16="http://schemas.microsoft.com/office/drawing/2014/main" id="{D6FF0048-5BA0-4ED2-BFEA-C8FD037C961D}"/>
              </a:ext>
            </a:extLst>
          </p:cNvPr>
          <p:cNvSpPr>
            <a:spLocks noChangeArrowheads="1"/>
          </p:cNvSpPr>
          <p:nvPr/>
        </p:nvSpPr>
        <p:spPr bwMode="auto">
          <a:xfrm>
            <a:off x="8079574" y="4776473"/>
            <a:ext cx="216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200" b="1" dirty="0">
                <a:solidFill>
                  <a:schemeClr val="bg1"/>
                </a:solidFill>
                <a:cs typeface="Arial" pitchFamily="34" charset="0"/>
              </a:rPr>
              <a:t>L. Francis</a:t>
            </a:r>
          </a:p>
          <a:p>
            <a:pPr algn="ctr">
              <a:defRPr/>
            </a:pPr>
            <a:r>
              <a:rPr lang="en-US" sz="1200" dirty="0">
                <a:solidFill>
                  <a:schemeClr val="bg1"/>
                </a:solidFill>
                <a:cs typeface="Arial" pitchFamily="34" charset="0"/>
              </a:rPr>
              <a:t>98% </a:t>
            </a:r>
            <a:r>
              <a:rPr lang="en-US" sz="1200" dirty="0" err="1">
                <a:solidFill>
                  <a:schemeClr val="bg1"/>
                </a:solidFill>
                <a:cs typeface="Arial" pitchFamily="34" charset="0"/>
              </a:rPr>
              <a:t>equitity</a:t>
            </a:r>
            <a:endParaRPr lang="en-US" sz="1200" dirty="0">
              <a:solidFill>
                <a:schemeClr val="bg1"/>
              </a:solidFill>
              <a:cs typeface="Arial" pitchFamily="34" charset="0"/>
            </a:endParaRPr>
          </a:p>
          <a:p>
            <a:pPr algn="ctr">
              <a:defRPr/>
            </a:pPr>
            <a:r>
              <a:rPr lang="en-US" sz="1200" dirty="0">
                <a:solidFill>
                  <a:schemeClr val="bg1"/>
                </a:solidFill>
                <a:cs typeface="Arial" pitchFamily="34" charset="0"/>
              </a:rPr>
              <a:t>10% voting rights</a:t>
            </a:r>
          </a:p>
        </p:txBody>
      </p:sp>
      <p:sp>
        <p:nvSpPr>
          <p:cNvPr id="21" name="Rectangle 29">
            <a:extLst>
              <a:ext uri="{FF2B5EF4-FFF2-40B4-BE49-F238E27FC236}">
                <a16:creationId xmlns:a16="http://schemas.microsoft.com/office/drawing/2014/main" id="{EA2889C8-6C10-4BB9-97A7-6E14D778A2F3}"/>
              </a:ext>
            </a:extLst>
          </p:cNvPr>
          <p:cNvSpPr>
            <a:spLocks noChangeArrowheads="1"/>
          </p:cNvSpPr>
          <p:nvPr/>
        </p:nvSpPr>
        <p:spPr bwMode="auto">
          <a:xfrm>
            <a:off x="8079574" y="1776257"/>
            <a:ext cx="2160000" cy="720000"/>
          </a:xfrm>
          <a:prstGeom prst="rect">
            <a:avLst/>
          </a:prstGeom>
          <a:solidFill>
            <a:schemeClr val="bg1">
              <a:lumMod val="95000"/>
            </a:schemeClr>
          </a:solidFill>
          <a:ln w="12700">
            <a:solidFill>
              <a:srgbClr val="575757"/>
            </a:solidFill>
            <a:miter lim="800000"/>
            <a:headEnd/>
            <a:tailEnd/>
          </a:ln>
          <a:effectLst/>
        </p:spPr>
        <p:txBody>
          <a:bodyPr wrap="none" anchor="ctr"/>
          <a:lstStyle/>
          <a:p>
            <a:pPr algn="ctr">
              <a:defRPr/>
            </a:pPr>
            <a:r>
              <a:rPr lang="en-US" sz="1400" b="1" dirty="0">
                <a:solidFill>
                  <a:srgbClr val="575757"/>
                </a:solidFill>
                <a:cs typeface="Arial" pitchFamily="34" charset="0"/>
              </a:rPr>
              <a:t>Another Company Inc.</a:t>
            </a:r>
          </a:p>
          <a:p>
            <a:pPr algn="ctr">
              <a:defRPr/>
            </a:pPr>
            <a:r>
              <a:rPr lang="en-US" sz="1200" dirty="0">
                <a:solidFill>
                  <a:srgbClr val="575757"/>
                </a:solidFill>
                <a:cs typeface="Arial" pitchFamily="34" charset="0"/>
              </a:rPr>
              <a:t>(Location of Incorporation)</a:t>
            </a:r>
          </a:p>
          <a:p>
            <a:pPr algn="ctr">
              <a:defRPr/>
            </a:pPr>
            <a:r>
              <a:rPr lang="en-US" sz="1400" b="1" dirty="0">
                <a:solidFill>
                  <a:srgbClr val="575757"/>
                </a:solidFill>
                <a:cs typeface="Arial" pitchFamily="34" charset="0"/>
              </a:rPr>
              <a:t>60%</a:t>
            </a:r>
          </a:p>
        </p:txBody>
      </p:sp>
      <p:cxnSp>
        <p:nvCxnSpPr>
          <p:cNvPr id="5" name="Connector: Elbow 4">
            <a:extLst>
              <a:ext uri="{FF2B5EF4-FFF2-40B4-BE49-F238E27FC236}">
                <a16:creationId xmlns:a16="http://schemas.microsoft.com/office/drawing/2014/main" id="{FC7A5987-CA8B-4859-A6CE-287C0912D8B9}"/>
              </a:ext>
            </a:extLst>
          </p:cNvPr>
          <p:cNvCxnSpPr>
            <a:cxnSpLocks/>
          </p:cNvCxnSpPr>
          <p:nvPr/>
        </p:nvCxnSpPr>
        <p:spPr>
          <a:xfrm rot="10800000">
            <a:off x="7919666" y="2136257"/>
            <a:ext cx="12700" cy="3000216"/>
          </a:xfrm>
          <a:prstGeom prst="bentConnector3">
            <a:avLst>
              <a:gd name="adj1" fmla="val 2640882"/>
            </a:avLst>
          </a:prstGeom>
          <a:ln w="12700">
            <a:solidFill>
              <a:srgbClr val="BFBFBF"/>
            </a:solidFill>
            <a:headEnd type="none"/>
            <a:tailEnd type="triangle"/>
          </a:ln>
        </p:spPr>
        <p:style>
          <a:lnRef idx="1">
            <a:schemeClr val="accent1"/>
          </a:lnRef>
          <a:fillRef idx="0">
            <a:schemeClr val="accent1"/>
          </a:fillRef>
          <a:effectRef idx="0">
            <a:schemeClr val="accent1"/>
          </a:effectRef>
          <a:fontRef idx="minor">
            <a:schemeClr val="tx1"/>
          </a:fontRef>
        </p:style>
      </p:cxnSp>
      <p:grpSp>
        <p:nvGrpSpPr>
          <p:cNvPr id="22" name="Group 21">
            <a:extLst>
              <a:ext uri="{FF2B5EF4-FFF2-40B4-BE49-F238E27FC236}">
                <a16:creationId xmlns:a16="http://schemas.microsoft.com/office/drawing/2014/main" id="{19C7383D-0E27-4CDC-B565-D6236D4685FC}"/>
              </a:ext>
            </a:extLst>
          </p:cNvPr>
          <p:cNvGrpSpPr/>
          <p:nvPr/>
        </p:nvGrpSpPr>
        <p:grpSpPr>
          <a:xfrm>
            <a:off x="7602526" y="3247339"/>
            <a:ext cx="323490" cy="944567"/>
            <a:chOff x="7608876" y="3247339"/>
            <a:chExt cx="470698" cy="944567"/>
          </a:xfrm>
        </p:grpSpPr>
        <p:cxnSp>
          <p:nvCxnSpPr>
            <p:cNvPr id="25" name="Straight Arrow Connector 24">
              <a:extLst>
                <a:ext uri="{FF2B5EF4-FFF2-40B4-BE49-F238E27FC236}">
                  <a16:creationId xmlns:a16="http://schemas.microsoft.com/office/drawing/2014/main" id="{8858BFF0-2F7F-4110-A3F6-DEBD9370314A}"/>
                </a:ext>
              </a:extLst>
            </p:cNvPr>
            <p:cNvCxnSpPr>
              <a:cxnSpLocks/>
              <a:stCxn id="19" idx="1"/>
            </p:cNvCxnSpPr>
            <p:nvPr/>
          </p:nvCxnSpPr>
          <p:spPr>
            <a:xfrm flipH="1">
              <a:off x="7608876" y="4191906"/>
              <a:ext cx="470698" cy="0"/>
            </a:xfrm>
            <a:prstGeom prst="straightConnector1">
              <a:avLst/>
            </a:prstGeom>
            <a:ln w="12700">
              <a:solidFill>
                <a:srgbClr val="BFBFBF"/>
              </a:solidFill>
              <a:tailEnd type="none"/>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4C5679E2-D021-4EA7-B298-077160C39BFB}"/>
                </a:ext>
              </a:extLst>
            </p:cNvPr>
            <p:cNvCxnSpPr>
              <a:cxnSpLocks/>
            </p:cNvCxnSpPr>
            <p:nvPr/>
          </p:nvCxnSpPr>
          <p:spPr>
            <a:xfrm flipH="1">
              <a:off x="7608876" y="3247339"/>
              <a:ext cx="470698" cy="0"/>
            </a:xfrm>
            <a:prstGeom prst="straightConnector1">
              <a:avLst/>
            </a:prstGeom>
            <a:ln w="12700">
              <a:solidFill>
                <a:srgbClr val="BFBFBF"/>
              </a:solidFill>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0378502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08CB-DBCA-4758-8E06-4A76C2D05974}"/>
              </a:ext>
            </a:extLst>
          </p:cNvPr>
          <p:cNvSpPr>
            <a:spLocks noGrp="1"/>
          </p:cNvSpPr>
          <p:nvPr>
            <p:ph idx="14"/>
          </p:nvPr>
        </p:nvSpPr>
        <p:spPr>
          <a:xfrm>
            <a:off x="2442749" y="1776257"/>
            <a:ext cx="3751142" cy="4505743"/>
          </a:xfrm>
        </p:spPr>
        <p:txBody>
          <a:bodyPr/>
          <a:lstStyle/>
          <a:p>
            <a:pPr>
              <a:lnSpc>
                <a:spcPct val="95000"/>
              </a:lnSpc>
              <a:spcBef>
                <a:spcPts val="1200"/>
              </a:spcBef>
            </a:pPr>
            <a:r>
              <a:rPr lang="en-GB" sz="1400" b="1" u="sng" dirty="0">
                <a:latin typeface="Calibri" panose="020F0502020204030204" pitchFamily="34" charset="0"/>
                <a:cs typeface="Calibri" panose="020F0502020204030204" pitchFamily="34" charset="0"/>
              </a:rPr>
              <a:t>Each</a:t>
            </a:r>
            <a:r>
              <a:rPr lang="en-GB" sz="1400" dirty="0"/>
              <a:t> beneficiary of The Jones Family Trust is an Ultimate Beneficial Owner: 40% x 70% = 28%. Note that beneficiaries of the Trust are not considered for their individual share of the Trust; instead, all are Ultimate Beneficial Owners.</a:t>
            </a:r>
          </a:p>
          <a:p>
            <a:pPr>
              <a:lnSpc>
                <a:spcPct val="95000"/>
              </a:lnSpc>
              <a:spcBef>
                <a:spcPts val="1200"/>
              </a:spcBef>
            </a:pPr>
            <a:r>
              <a:rPr lang="en-GB" sz="1400" dirty="0"/>
              <a:t>Each Trustee is a </a:t>
            </a:r>
            <a:r>
              <a:rPr lang="en-GB" sz="1400" b="1" u="sng" dirty="0">
                <a:latin typeface="Calibri" panose="020F0502020204030204" pitchFamily="34" charset="0"/>
                <a:cs typeface="Calibri" panose="020F0502020204030204" pitchFamily="34" charset="0"/>
              </a:rPr>
              <a:t>controlling</a:t>
            </a:r>
            <a:r>
              <a:rPr lang="en-GB" sz="1400" dirty="0"/>
              <a:t> Ultimate Beneficial Owner.</a:t>
            </a:r>
          </a:p>
          <a:p>
            <a:pPr>
              <a:lnSpc>
                <a:spcPct val="95000"/>
              </a:lnSpc>
              <a:spcBef>
                <a:spcPts val="1200"/>
              </a:spcBef>
            </a:pPr>
            <a:r>
              <a:rPr lang="en-GB" sz="1400" dirty="0"/>
              <a:t>A bank, according to its policy, may also consider each of the Settlors and each of the Protectors of the Trust as Ultimate Beneficial Owners.</a:t>
            </a:r>
            <a:br>
              <a:rPr lang="en-GB" sz="1400" dirty="0"/>
            </a:br>
            <a:br>
              <a:rPr lang="en-GB" sz="800" dirty="0"/>
            </a:br>
            <a:r>
              <a:rPr lang="en-GB" sz="1400" dirty="0"/>
              <a:t>The interest on the Settlors arises from the Settlors being the original source of the wealth of the Trust. On the other hand, the interest on the Protectors arises from the Protectors potentially acting as controlling parties because they may potentially control the Trustees of the Trust.</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2" name="Title 1">
            <a:extLst>
              <a:ext uri="{FF2B5EF4-FFF2-40B4-BE49-F238E27FC236}">
                <a16:creationId xmlns:a16="http://schemas.microsoft.com/office/drawing/2014/main" id="{714A37C4-2E59-4A5E-9D5B-60514AB62D0B}"/>
              </a:ext>
            </a:extLst>
          </p:cNvPr>
          <p:cNvSpPr>
            <a:spLocks noGrp="1"/>
          </p:cNvSpPr>
          <p:nvPr>
            <p:ph type="title"/>
          </p:nvPr>
        </p:nvSpPr>
        <p:spPr>
          <a:xfrm>
            <a:off x="2442748" y="1157236"/>
            <a:ext cx="8775013" cy="332399"/>
          </a:xfrm>
        </p:spPr>
        <p:txBody>
          <a:bodyPr/>
          <a:lstStyle/>
          <a:p>
            <a:r>
              <a:rPr lang="en-GB" dirty="0"/>
              <a:t>Deconstructing profile 2 – 3</a:t>
            </a:r>
            <a:r>
              <a:rPr lang="en-GB" baseline="30000" dirty="0"/>
              <a:t>rd</a:t>
            </a:r>
            <a:r>
              <a:rPr lang="en-GB" dirty="0"/>
              <a:t> layer</a:t>
            </a:r>
          </a:p>
        </p:txBody>
      </p:sp>
      <p:sp>
        <p:nvSpPr>
          <p:cNvPr id="8" name="Rectangle 29">
            <a:extLst>
              <a:ext uri="{FF2B5EF4-FFF2-40B4-BE49-F238E27FC236}">
                <a16:creationId xmlns:a16="http://schemas.microsoft.com/office/drawing/2014/main" id="{9D83B91C-23AF-4485-BCB5-B1E1865D4EB4}"/>
              </a:ext>
            </a:extLst>
          </p:cNvPr>
          <p:cNvSpPr>
            <a:spLocks noChangeArrowheads="1"/>
          </p:cNvSpPr>
          <p:nvPr/>
        </p:nvSpPr>
        <p:spPr bwMode="auto">
          <a:xfrm>
            <a:off x="8079574" y="1776257"/>
            <a:ext cx="2160000" cy="720000"/>
          </a:xfrm>
          <a:prstGeom prst="rect">
            <a:avLst/>
          </a:prstGeom>
          <a:solidFill>
            <a:srgbClr val="575757"/>
          </a:solidFill>
          <a:ln w="12700">
            <a:noFill/>
            <a:miter lim="800000"/>
            <a:headEnd/>
            <a:tailEnd/>
          </a:ln>
          <a:effectLst/>
        </p:spPr>
        <p:txBody>
          <a:bodyPr wrap="square" anchor="ctr"/>
          <a:lstStyle/>
          <a:p>
            <a:pPr algn="ctr">
              <a:defRPr/>
            </a:pPr>
            <a:r>
              <a:rPr lang="en-US" sz="1400" b="1" dirty="0">
                <a:solidFill>
                  <a:schemeClr val="bg1"/>
                </a:solidFill>
                <a:cs typeface="Arial" pitchFamily="34" charset="0"/>
              </a:rPr>
              <a:t>The Jones Family Trust</a:t>
            </a:r>
          </a:p>
          <a:p>
            <a:pPr algn="ctr">
              <a:defRPr/>
            </a:pPr>
            <a:r>
              <a:rPr lang="en-US" sz="1200" dirty="0">
                <a:solidFill>
                  <a:schemeClr val="bg1"/>
                </a:solidFill>
                <a:cs typeface="Arial" pitchFamily="34" charset="0"/>
              </a:rPr>
              <a:t>(Location of Creation)</a:t>
            </a:r>
          </a:p>
          <a:p>
            <a:pPr algn="ctr">
              <a:defRPr/>
            </a:pPr>
            <a:r>
              <a:rPr lang="en-US" sz="1400" b="1" dirty="0">
                <a:solidFill>
                  <a:schemeClr val="bg1"/>
                </a:solidFill>
                <a:cs typeface="Arial" pitchFamily="34" charset="0"/>
              </a:rPr>
              <a:t>40%</a:t>
            </a:r>
          </a:p>
        </p:txBody>
      </p:sp>
      <p:cxnSp>
        <p:nvCxnSpPr>
          <p:cNvPr id="25" name="Straight Arrow Connector 24">
            <a:extLst>
              <a:ext uri="{FF2B5EF4-FFF2-40B4-BE49-F238E27FC236}">
                <a16:creationId xmlns:a16="http://schemas.microsoft.com/office/drawing/2014/main" id="{8858BFF0-2F7F-4110-A3F6-DEBD9370314A}"/>
              </a:ext>
            </a:extLst>
          </p:cNvPr>
          <p:cNvCxnSpPr>
            <a:cxnSpLocks/>
          </p:cNvCxnSpPr>
          <p:nvPr/>
        </p:nvCxnSpPr>
        <p:spPr>
          <a:xfrm flipV="1">
            <a:off x="9159574" y="2602431"/>
            <a:ext cx="0" cy="1080000"/>
          </a:xfrm>
          <a:prstGeom prst="straightConnector1">
            <a:avLst/>
          </a:prstGeom>
          <a:ln w="12700">
            <a:solidFill>
              <a:srgbClr val="BFBFBF"/>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14" name="Slide Number Placeholder 1">
            <a:extLst>
              <a:ext uri="{FF2B5EF4-FFF2-40B4-BE49-F238E27FC236}">
                <a16:creationId xmlns:a16="http://schemas.microsoft.com/office/drawing/2014/main" id="{86E2FCDD-CFF9-4527-B404-373CC3432F04}"/>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25</a:t>
            </a:fld>
            <a:endParaRPr lang="en-GB" dirty="0"/>
          </a:p>
        </p:txBody>
      </p:sp>
      <p:sp>
        <p:nvSpPr>
          <p:cNvPr id="15" name="Rectangle 29">
            <a:extLst>
              <a:ext uri="{FF2B5EF4-FFF2-40B4-BE49-F238E27FC236}">
                <a16:creationId xmlns:a16="http://schemas.microsoft.com/office/drawing/2014/main" id="{A8DA1DED-6804-4D82-AF5F-FD6AC0BBD41D}"/>
              </a:ext>
            </a:extLst>
          </p:cNvPr>
          <p:cNvSpPr>
            <a:spLocks noChangeArrowheads="1"/>
          </p:cNvSpPr>
          <p:nvPr/>
        </p:nvSpPr>
        <p:spPr bwMode="auto">
          <a:xfrm>
            <a:off x="8079574" y="3788605"/>
            <a:ext cx="216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square" anchor="ctr"/>
          <a:lstStyle/>
          <a:p>
            <a:pPr algn="ctr">
              <a:defRPr/>
            </a:pPr>
            <a:r>
              <a:rPr lang="en-US" sz="1400" b="1" dirty="0">
                <a:solidFill>
                  <a:schemeClr val="bg1"/>
                </a:solidFill>
                <a:cs typeface="Arial" pitchFamily="34" charset="0"/>
              </a:rPr>
              <a:t>Trustees Settlor</a:t>
            </a:r>
          </a:p>
          <a:p>
            <a:pPr algn="ctr">
              <a:defRPr/>
            </a:pPr>
            <a:r>
              <a:rPr lang="en-US" sz="1400" b="1" dirty="0">
                <a:solidFill>
                  <a:schemeClr val="bg1"/>
                </a:solidFill>
                <a:cs typeface="Arial" pitchFamily="34" charset="0"/>
              </a:rPr>
              <a:t>Protector Beneficiaries</a:t>
            </a:r>
          </a:p>
        </p:txBody>
      </p:sp>
    </p:spTree>
    <p:extLst>
      <p:ext uri="{BB962C8B-B14F-4D97-AF65-F5344CB8AC3E}">
        <p14:creationId xmlns:p14="http://schemas.microsoft.com/office/powerpoint/2010/main" val="9077681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43C08CB-DBCA-4758-8E06-4A76C2D05974}"/>
              </a:ext>
            </a:extLst>
          </p:cNvPr>
          <p:cNvSpPr>
            <a:spLocks noGrp="1"/>
          </p:cNvSpPr>
          <p:nvPr>
            <p:ph idx="14"/>
          </p:nvPr>
        </p:nvSpPr>
        <p:spPr>
          <a:xfrm>
            <a:off x="2442749" y="1776257"/>
            <a:ext cx="3724444" cy="4505743"/>
          </a:xfrm>
        </p:spPr>
        <p:txBody>
          <a:bodyPr/>
          <a:lstStyle/>
          <a:p>
            <a:pPr>
              <a:lnSpc>
                <a:spcPct val="95000"/>
              </a:lnSpc>
              <a:spcBef>
                <a:spcPts val="600"/>
              </a:spcBef>
            </a:pPr>
            <a:r>
              <a:rPr lang="en-GB" sz="1400" dirty="0"/>
              <a:t>As the general partner for General Partner LLP, General Partner Inc. is a </a:t>
            </a:r>
            <a:r>
              <a:rPr lang="en-GB" sz="1400" b="1" u="sng" dirty="0">
                <a:latin typeface="Calibri" panose="020F0502020204030204" pitchFamily="34" charset="0"/>
                <a:cs typeface="Calibri" panose="020F0502020204030204" pitchFamily="34" charset="0"/>
              </a:rPr>
              <a:t>controlling</a:t>
            </a:r>
            <a:r>
              <a:rPr lang="en-GB" sz="1400" dirty="0"/>
              <a:t> entity even if it only has 0.57% indirect ownership. In Limited Liability Partnerships, the general partner makes all business decisions, and the limited partners are just passive investors. Therefore, the most senior executive managers of the general partners are </a:t>
            </a:r>
            <a:r>
              <a:rPr lang="en-GB" sz="1400" b="1" u="sng" dirty="0">
                <a:latin typeface="Calibri" panose="020F0502020204030204" pitchFamily="34" charset="0"/>
                <a:cs typeface="Calibri" panose="020F0502020204030204" pitchFamily="34" charset="0"/>
              </a:rPr>
              <a:t>controlling</a:t>
            </a:r>
            <a:r>
              <a:rPr lang="en-GB" sz="1400" dirty="0"/>
              <a:t> Ultimate Beneficial Owners.</a:t>
            </a:r>
            <a:br>
              <a:rPr lang="en-GB" sz="1400" dirty="0"/>
            </a:br>
            <a:br>
              <a:rPr lang="en-GB" sz="800" dirty="0"/>
            </a:br>
            <a:r>
              <a:rPr lang="en-GB" sz="1400" dirty="0"/>
              <a:t>With that being said, it very likely that the executive management of General Partner Inc. are the same individuals as the executive managers of General Partners LLP.</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2" name="Title 1">
            <a:extLst>
              <a:ext uri="{FF2B5EF4-FFF2-40B4-BE49-F238E27FC236}">
                <a16:creationId xmlns:a16="http://schemas.microsoft.com/office/drawing/2014/main" id="{714A37C4-2E59-4A5E-9D5B-60514AB62D0B}"/>
              </a:ext>
            </a:extLst>
          </p:cNvPr>
          <p:cNvSpPr>
            <a:spLocks noGrp="1"/>
          </p:cNvSpPr>
          <p:nvPr>
            <p:ph type="title"/>
          </p:nvPr>
        </p:nvSpPr>
        <p:spPr>
          <a:xfrm>
            <a:off x="2442748" y="1157236"/>
            <a:ext cx="8775013" cy="332399"/>
          </a:xfrm>
        </p:spPr>
        <p:txBody>
          <a:bodyPr/>
          <a:lstStyle/>
          <a:p>
            <a:r>
              <a:rPr lang="en-GB" dirty="0"/>
              <a:t>Deconstructing profile 2 – 3</a:t>
            </a:r>
            <a:r>
              <a:rPr lang="en-GB" baseline="30000" dirty="0"/>
              <a:t>rd</a:t>
            </a:r>
            <a:r>
              <a:rPr lang="en-GB" dirty="0"/>
              <a:t> layer</a:t>
            </a:r>
          </a:p>
        </p:txBody>
      </p:sp>
      <p:cxnSp>
        <p:nvCxnSpPr>
          <p:cNvPr id="12" name="Connector: Elbow 11">
            <a:extLst>
              <a:ext uri="{FF2B5EF4-FFF2-40B4-BE49-F238E27FC236}">
                <a16:creationId xmlns:a16="http://schemas.microsoft.com/office/drawing/2014/main" id="{5493F7C9-A656-42A7-A1D6-F6317C438BFB}"/>
              </a:ext>
            </a:extLst>
          </p:cNvPr>
          <p:cNvCxnSpPr>
            <a:cxnSpLocks/>
          </p:cNvCxnSpPr>
          <p:nvPr/>
        </p:nvCxnSpPr>
        <p:spPr>
          <a:xfrm rot="16200000" flipV="1">
            <a:off x="9078921" y="1861842"/>
            <a:ext cx="12700" cy="2628000"/>
          </a:xfrm>
          <a:prstGeom prst="bentConnector3">
            <a:avLst>
              <a:gd name="adj1" fmla="val 2350299"/>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8" name="Rectangle 29">
            <a:extLst>
              <a:ext uri="{FF2B5EF4-FFF2-40B4-BE49-F238E27FC236}">
                <a16:creationId xmlns:a16="http://schemas.microsoft.com/office/drawing/2014/main" id="{9D83B91C-23AF-4485-BCB5-B1E1865D4EB4}"/>
              </a:ext>
            </a:extLst>
          </p:cNvPr>
          <p:cNvSpPr>
            <a:spLocks noChangeArrowheads="1"/>
          </p:cNvSpPr>
          <p:nvPr/>
        </p:nvSpPr>
        <p:spPr bwMode="auto">
          <a:xfrm>
            <a:off x="6781251" y="3313072"/>
            <a:ext cx="1980040" cy="720000"/>
          </a:xfrm>
          <a:prstGeom prst="rect">
            <a:avLst/>
          </a:prstGeom>
          <a:solidFill>
            <a:schemeClr val="tx2">
              <a:lumMod val="20000"/>
              <a:lumOff val="80000"/>
            </a:schemeClr>
          </a:solidFill>
          <a:ln w="12700">
            <a:noFill/>
            <a:miter lim="800000"/>
            <a:headEnd/>
            <a:tailEnd/>
          </a:ln>
          <a:effectLst/>
        </p:spPr>
        <p:txBody>
          <a:bodyPr wrap="square" anchor="ctr"/>
          <a:lstStyle/>
          <a:p>
            <a:pPr algn="ctr">
              <a:defRPr/>
            </a:pPr>
            <a:r>
              <a:rPr lang="en-US" sz="1400" b="1" dirty="0">
                <a:solidFill>
                  <a:srgbClr val="00297A"/>
                </a:solidFill>
                <a:cs typeface="Arial" pitchFamily="34" charset="0"/>
              </a:rPr>
              <a:t>General Partner Inc.</a:t>
            </a:r>
          </a:p>
          <a:p>
            <a:pPr algn="ctr">
              <a:defRPr/>
            </a:pPr>
            <a:r>
              <a:rPr lang="en-US" sz="1200" dirty="0">
                <a:solidFill>
                  <a:srgbClr val="00297A"/>
                </a:solidFill>
                <a:cs typeface="Arial" pitchFamily="34" charset="0"/>
              </a:rPr>
              <a:t>(Location of Incorporation)</a:t>
            </a:r>
          </a:p>
          <a:p>
            <a:pPr algn="ctr">
              <a:defRPr/>
            </a:pPr>
            <a:r>
              <a:rPr lang="en-US" sz="1400" b="1" dirty="0">
                <a:solidFill>
                  <a:srgbClr val="00297A"/>
                </a:solidFill>
                <a:cs typeface="Arial" pitchFamily="34" charset="0"/>
              </a:rPr>
              <a:t>95%</a:t>
            </a:r>
          </a:p>
        </p:txBody>
      </p:sp>
      <p:sp>
        <p:nvSpPr>
          <p:cNvPr id="11" name="Rectangle 29">
            <a:extLst>
              <a:ext uri="{FF2B5EF4-FFF2-40B4-BE49-F238E27FC236}">
                <a16:creationId xmlns:a16="http://schemas.microsoft.com/office/drawing/2014/main" id="{4AE3A3D1-C917-4B1B-9C9D-59C8B7274425}"/>
              </a:ext>
            </a:extLst>
          </p:cNvPr>
          <p:cNvSpPr>
            <a:spLocks noChangeArrowheads="1"/>
          </p:cNvSpPr>
          <p:nvPr/>
        </p:nvSpPr>
        <p:spPr bwMode="auto">
          <a:xfrm>
            <a:off x="8079574" y="1776257"/>
            <a:ext cx="2160000" cy="720000"/>
          </a:xfrm>
          <a:prstGeom prst="rect">
            <a:avLst/>
          </a:prstGeom>
          <a:solidFill>
            <a:srgbClr val="00297A"/>
          </a:solidFill>
          <a:ln w="12700">
            <a:noFill/>
            <a:miter lim="800000"/>
            <a:headEnd/>
            <a:tailEnd/>
          </a:ln>
          <a:effectLst>
            <a:outerShdw blurRad="50800" dist="50800" dir="5400000" algn="ctr" rotWithShape="0">
              <a:srgbClr val="000000">
                <a:alpha val="20000"/>
              </a:srgbClr>
            </a:outerShdw>
          </a:effectLst>
        </p:spPr>
        <p:txBody>
          <a:bodyPr wrap="none" anchor="ctr"/>
          <a:lstStyle/>
          <a:p>
            <a:pPr algn="ctr">
              <a:defRPr/>
            </a:pPr>
            <a:r>
              <a:rPr lang="en-US" sz="1400" b="1" dirty="0">
                <a:solidFill>
                  <a:schemeClr val="bg1"/>
                </a:solidFill>
                <a:cs typeface="Arial" pitchFamily="34" charset="0"/>
              </a:rPr>
              <a:t>General Partner LLP</a:t>
            </a:r>
          </a:p>
          <a:p>
            <a:pPr algn="ctr">
              <a:defRPr/>
            </a:pPr>
            <a:r>
              <a:rPr lang="en-US" sz="1200" dirty="0">
                <a:solidFill>
                  <a:schemeClr val="bg1"/>
                </a:solidFill>
                <a:cs typeface="Arial" pitchFamily="34" charset="0"/>
              </a:rPr>
              <a:t>(Location of Registration)</a:t>
            </a:r>
          </a:p>
          <a:p>
            <a:pPr algn="ctr">
              <a:defRPr/>
            </a:pPr>
            <a:r>
              <a:rPr lang="en-US" sz="1400" b="1" dirty="0">
                <a:solidFill>
                  <a:schemeClr val="bg1"/>
                </a:solidFill>
                <a:cs typeface="Arial" pitchFamily="34" charset="0"/>
              </a:rPr>
              <a:t>2%</a:t>
            </a:r>
          </a:p>
        </p:txBody>
      </p:sp>
      <p:sp>
        <p:nvSpPr>
          <p:cNvPr id="13" name="Rectangle 29">
            <a:extLst>
              <a:ext uri="{FF2B5EF4-FFF2-40B4-BE49-F238E27FC236}">
                <a16:creationId xmlns:a16="http://schemas.microsoft.com/office/drawing/2014/main" id="{BC14262A-D7D6-408A-9C82-654A5F2967F1}"/>
              </a:ext>
            </a:extLst>
          </p:cNvPr>
          <p:cNvSpPr>
            <a:spLocks noChangeArrowheads="1"/>
          </p:cNvSpPr>
          <p:nvPr/>
        </p:nvSpPr>
        <p:spPr bwMode="auto">
          <a:xfrm>
            <a:off x="9535271" y="3313071"/>
            <a:ext cx="1728000" cy="72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400" b="1" dirty="0">
                <a:solidFill>
                  <a:srgbClr val="00297A"/>
                </a:solidFill>
                <a:cs typeface="Arial" pitchFamily="34" charset="0"/>
              </a:rPr>
              <a:t>J. E. Smith</a:t>
            </a:r>
          </a:p>
          <a:p>
            <a:pPr algn="ctr">
              <a:defRPr/>
            </a:pPr>
            <a:r>
              <a:rPr lang="en-US" sz="1400" b="1" dirty="0">
                <a:solidFill>
                  <a:srgbClr val="00297A"/>
                </a:solidFill>
                <a:cs typeface="Arial" pitchFamily="34" charset="0"/>
              </a:rPr>
              <a:t>5%</a:t>
            </a:r>
          </a:p>
        </p:txBody>
      </p:sp>
      <p:cxnSp>
        <p:nvCxnSpPr>
          <p:cNvPr id="17" name="Straight Arrow Connector 16">
            <a:extLst>
              <a:ext uri="{FF2B5EF4-FFF2-40B4-BE49-F238E27FC236}">
                <a16:creationId xmlns:a16="http://schemas.microsoft.com/office/drawing/2014/main" id="{4677B277-8372-4469-B7FF-B8CDC24607BC}"/>
              </a:ext>
            </a:extLst>
          </p:cNvPr>
          <p:cNvCxnSpPr>
            <a:cxnSpLocks/>
          </p:cNvCxnSpPr>
          <p:nvPr/>
        </p:nvCxnSpPr>
        <p:spPr>
          <a:xfrm flipV="1">
            <a:off x="9159574" y="2599339"/>
            <a:ext cx="0" cy="288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8858BFF0-2F7F-4110-A3F6-DEBD9370314A}"/>
              </a:ext>
            </a:extLst>
          </p:cNvPr>
          <p:cNvCxnSpPr>
            <a:cxnSpLocks/>
          </p:cNvCxnSpPr>
          <p:nvPr/>
        </p:nvCxnSpPr>
        <p:spPr>
          <a:xfrm flipV="1">
            <a:off x="7772457" y="4139246"/>
            <a:ext cx="0" cy="576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9">
            <a:extLst>
              <a:ext uri="{FF2B5EF4-FFF2-40B4-BE49-F238E27FC236}">
                <a16:creationId xmlns:a16="http://schemas.microsoft.com/office/drawing/2014/main" id="{5DD89668-7165-4CB7-A93A-EDA58D065B25}"/>
              </a:ext>
            </a:extLst>
          </p:cNvPr>
          <p:cNvSpPr>
            <a:spLocks noChangeArrowheads="1"/>
          </p:cNvSpPr>
          <p:nvPr/>
        </p:nvSpPr>
        <p:spPr bwMode="auto">
          <a:xfrm>
            <a:off x="6928480" y="4821420"/>
            <a:ext cx="1728000" cy="72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400" b="1" dirty="0">
                <a:solidFill>
                  <a:srgbClr val="00297A"/>
                </a:solidFill>
                <a:cs typeface="Arial" pitchFamily="34" charset="0"/>
              </a:rPr>
              <a:t>J. E. Smith</a:t>
            </a:r>
          </a:p>
          <a:p>
            <a:pPr algn="ctr">
              <a:defRPr/>
            </a:pPr>
            <a:r>
              <a:rPr lang="en-US" sz="1400" b="1" dirty="0">
                <a:solidFill>
                  <a:srgbClr val="00297A"/>
                </a:solidFill>
                <a:cs typeface="Arial" pitchFamily="34" charset="0"/>
              </a:rPr>
              <a:t>5%</a:t>
            </a:r>
          </a:p>
        </p:txBody>
      </p:sp>
      <p:sp>
        <p:nvSpPr>
          <p:cNvPr id="15" name="Slide Number Placeholder 1">
            <a:extLst>
              <a:ext uri="{FF2B5EF4-FFF2-40B4-BE49-F238E27FC236}">
                <a16:creationId xmlns:a16="http://schemas.microsoft.com/office/drawing/2014/main" id="{CB099781-53BD-4834-9CE7-F29AC611E196}"/>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26</a:t>
            </a:fld>
            <a:endParaRPr lang="en-GB" dirty="0"/>
          </a:p>
        </p:txBody>
      </p:sp>
    </p:spTree>
    <p:extLst>
      <p:ext uri="{BB962C8B-B14F-4D97-AF65-F5344CB8AC3E}">
        <p14:creationId xmlns:p14="http://schemas.microsoft.com/office/powerpoint/2010/main" val="40776146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Sample Profile 2 UBOs and IBOs – 25% prescribed threshold</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p:txBody>
          <a:bodyPr/>
          <a:lstStyle/>
          <a:p>
            <a:r>
              <a:rPr lang="en-GB" b="1" dirty="0">
                <a:latin typeface="Calibri" panose="020F0502020204030204" pitchFamily="34" charset="0"/>
                <a:cs typeface="Calibri" panose="020F0502020204030204" pitchFamily="34" charset="0"/>
              </a:rPr>
              <a:t>UBOs</a:t>
            </a:r>
          </a:p>
          <a:p>
            <a:pPr lvl="1">
              <a:spcBef>
                <a:spcPts val="300"/>
              </a:spcBef>
            </a:pPr>
            <a:r>
              <a:rPr lang="en-GB" sz="1400" dirty="0"/>
              <a:t>Executives that operate General Partner LLP</a:t>
            </a:r>
          </a:p>
          <a:p>
            <a:pPr lvl="2">
              <a:spcBef>
                <a:spcPts val="300"/>
              </a:spcBef>
            </a:pPr>
            <a:r>
              <a:rPr lang="en-GB" sz="1200" dirty="0"/>
              <a:t>Executives that operate General Partner Inc.</a:t>
            </a:r>
          </a:p>
          <a:p>
            <a:pPr lvl="1">
              <a:spcBef>
                <a:spcPts val="300"/>
              </a:spcBef>
            </a:pPr>
            <a:r>
              <a:rPr lang="en-GB" sz="1400" dirty="0"/>
              <a:t>Beneficiaries and related controlling parties of The Jones Family Trust</a:t>
            </a:r>
          </a:p>
          <a:p>
            <a:pPr lvl="2">
              <a:spcBef>
                <a:spcPts val="300"/>
              </a:spcBef>
            </a:pPr>
            <a:r>
              <a:rPr lang="en-GB" sz="1200" dirty="0"/>
              <a:t>Beneficiaries</a:t>
            </a:r>
          </a:p>
          <a:p>
            <a:pPr lvl="2">
              <a:spcBef>
                <a:spcPts val="300"/>
              </a:spcBef>
            </a:pPr>
            <a:r>
              <a:rPr lang="en-GB" sz="1200" dirty="0"/>
              <a:t>Trustees</a:t>
            </a:r>
          </a:p>
          <a:p>
            <a:pPr lvl="2">
              <a:spcBef>
                <a:spcPts val="300"/>
              </a:spcBef>
            </a:pPr>
            <a:r>
              <a:rPr lang="en-GB" sz="1200" dirty="0"/>
              <a:t>Settlors</a:t>
            </a:r>
          </a:p>
          <a:p>
            <a:pPr lvl="2">
              <a:spcBef>
                <a:spcPts val="300"/>
              </a:spcBef>
            </a:pPr>
            <a:r>
              <a:rPr lang="en-GB" sz="1200" dirty="0"/>
              <a:t>Protectors</a:t>
            </a:r>
          </a:p>
          <a:p>
            <a:pPr lvl="1">
              <a:spcBef>
                <a:spcPts val="300"/>
              </a:spcBef>
            </a:pPr>
            <a:r>
              <a:rPr lang="en-GB" sz="1400" dirty="0"/>
              <a:t>G. Stein</a:t>
            </a:r>
          </a:p>
          <a:p>
            <a:pPr lvl="1">
              <a:spcBef>
                <a:spcPts val="300"/>
              </a:spcBef>
            </a:pPr>
            <a:r>
              <a:rPr lang="en-GB" sz="1400" dirty="0"/>
              <a:t>M. Findlay</a:t>
            </a:r>
          </a:p>
          <a:p>
            <a:pPr lvl="1">
              <a:spcBef>
                <a:spcPts val="300"/>
              </a:spcBef>
            </a:pPr>
            <a:r>
              <a:rPr lang="en-GB" sz="1400" dirty="0"/>
              <a:t>L. Francis</a:t>
            </a:r>
          </a:p>
          <a:p>
            <a:r>
              <a:rPr lang="en-GB" b="1" dirty="0">
                <a:latin typeface="Calibri" panose="020F0502020204030204" pitchFamily="34" charset="0"/>
                <a:cs typeface="Calibri" panose="020F0502020204030204" pitchFamily="34" charset="0"/>
              </a:rPr>
              <a:t>IBOs</a:t>
            </a:r>
          </a:p>
          <a:p>
            <a:pPr lvl="1">
              <a:spcBef>
                <a:spcPts val="300"/>
              </a:spcBef>
            </a:pPr>
            <a:r>
              <a:rPr lang="en-GB" sz="1400" dirty="0"/>
              <a:t>Parent Client Ltd: 70%</a:t>
            </a:r>
          </a:p>
          <a:p>
            <a:pPr lvl="2">
              <a:spcBef>
                <a:spcPts val="300"/>
              </a:spcBef>
            </a:pPr>
            <a:r>
              <a:rPr lang="en-GB" sz="1200" dirty="0"/>
              <a:t>Another Company Inc.: 42%</a:t>
            </a:r>
          </a:p>
          <a:p>
            <a:pPr lvl="2">
              <a:spcBef>
                <a:spcPts val="300"/>
              </a:spcBef>
            </a:pPr>
            <a:r>
              <a:rPr lang="en-GB" sz="1200" dirty="0"/>
              <a:t>The Jones Family Trust</a:t>
            </a:r>
          </a:p>
          <a:p>
            <a:pPr lvl="1">
              <a:spcBef>
                <a:spcPts val="300"/>
              </a:spcBef>
            </a:pPr>
            <a:r>
              <a:rPr lang="en-GB" sz="1400" dirty="0"/>
              <a:t>Venture Capital LLP: 30%</a:t>
            </a:r>
          </a:p>
          <a:p>
            <a:pPr lvl="1">
              <a:spcBef>
                <a:spcPts val="300"/>
              </a:spcBef>
            </a:pPr>
            <a:r>
              <a:rPr lang="en-GB" sz="1400" dirty="0"/>
              <a:t>General Partner LLP</a:t>
            </a:r>
          </a:p>
          <a:p>
            <a:pPr lvl="1">
              <a:spcBef>
                <a:spcPts val="300"/>
              </a:spcBef>
            </a:pPr>
            <a:r>
              <a:rPr lang="en-GB" sz="1400" dirty="0"/>
              <a:t>General Partner Inc.</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Slide Number Placeholder 1">
            <a:extLst>
              <a:ext uri="{FF2B5EF4-FFF2-40B4-BE49-F238E27FC236}">
                <a16:creationId xmlns:a16="http://schemas.microsoft.com/office/drawing/2014/main" id="{4ED248D7-FA04-433F-B227-D33136E1E037}"/>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27</a:t>
            </a:fld>
            <a:endParaRPr lang="en-GB" dirty="0"/>
          </a:p>
        </p:txBody>
      </p:sp>
    </p:spTree>
    <p:extLst>
      <p:ext uri="{BB962C8B-B14F-4D97-AF65-F5344CB8AC3E}">
        <p14:creationId xmlns:p14="http://schemas.microsoft.com/office/powerpoint/2010/main" val="336572857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a:xfrm>
            <a:off x="928048" y="1157236"/>
            <a:ext cx="10289714" cy="332399"/>
          </a:xfrm>
        </p:spPr>
        <p:txBody>
          <a:bodyPr/>
          <a:lstStyle/>
          <a:p>
            <a:r>
              <a:rPr lang="en-GB" dirty="0"/>
              <a:t>Sample ownership chart 3</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8" name="Rectangle 29">
            <a:extLst>
              <a:ext uri="{FF2B5EF4-FFF2-40B4-BE49-F238E27FC236}">
                <a16:creationId xmlns:a16="http://schemas.microsoft.com/office/drawing/2014/main" id="{4631B420-BE94-470F-9917-6CFC328E47F3}"/>
              </a:ext>
            </a:extLst>
          </p:cNvPr>
          <p:cNvSpPr>
            <a:spLocks noChangeArrowheads="1"/>
          </p:cNvSpPr>
          <p:nvPr/>
        </p:nvSpPr>
        <p:spPr bwMode="auto">
          <a:xfrm>
            <a:off x="928047" y="3339774"/>
            <a:ext cx="1728000" cy="1260000"/>
          </a:xfrm>
          <a:prstGeom prst="rect">
            <a:avLst/>
          </a:prstGeom>
          <a:solidFill>
            <a:schemeClr val="bg1">
              <a:lumMod val="95000"/>
            </a:schemeClr>
          </a:solidFill>
          <a:ln w="12700">
            <a:solidFill>
              <a:srgbClr val="575757"/>
            </a:solidFill>
            <a:miter lim="800000"/>
            <a:headEnd/>
            <a:tailEnd/>
          </a:ln>
          <a:effectLst/>
        </p:spPr>
        <p:txBody>
          <a:bodyPr wrap="square" anchor="ctr"/>
          <a:lstStyle/>
          <a:p>
            <a:pPr algn="ctr">
              <a:defRPr/>
            </a:pPr>
            <a:r>
              <a:rPr lang="en-US" sz="1200" b="1" dirty="0">
                <a:solidFill>
                  <a:srgbClr val="575757"/>
                </a:solidFill>
                <a:cs typeface="Arial" pitchFamily="34" charset="0"/>
              </a:rPr>
              <a:t>Good Deeds Foundation</a:t>
            </a:r>
          </a:p>
          <a:p>
            <a:pPr algn="ctr">
              <a:defRPr/>
            </a:pPr>
            <a:r>
              <a:rPr lang="en-US" sz="1200" dirty="0">
                <a:solidFill>
                  <a:srgbClr val="575757"/>
                </a:solidFill>
                <a:cs typeface="Arial" pitchFamily="34" charset="0"/>
              </a:rPr>
              <a:t>99.64% </a:t>
            </a:r>
            <a:r>
              <a:rPr lang="en-US" sz="1200" dirty="0" err="1">
                <a:solidFill>
                  <a:srgbClr val="575757"/>
                </a:solidFill>
                <a:cs typeface="Arial" pitchFamily="34" charset="0"/>
              </a:rPr>
              <a:t>equitity</a:t>
            </a:r>
            <a:endParaRPr lang="en-US" sz="1200" dirty="0">
              <a:solidFill>
                <a:srgbClr val="575757"/>
              </a:solidFill>
              <a:cs typeface="Arial" pitchFamily="34" charset="0"/>
            </a:endParaRPr>
          </a:p>
          <a:p>
            <a:pPr algn="ctr">
              <a:defRPr/>
            </a:pPr>
            <a:r>
              <a:rPr lang="en-US" sz="1200" dirty="0">
                <a:solidFill>
                  <a:srgbClr val="575757"/>
                </a:solidFill>
                <a:cs typeface="Arial" pitchFamily="34" charset="0"/>
              </a:rPr>
              <a:t>00.00% voting rights</a:t>
            </a:r>
          </a:p>
        </p:txBody>
      </p:sp>
      <p:cxnSp>
        <p:nvCxnSpPr>
          <p:cNvPr id="13" name="Straight Arrow Connector 12">
            <a:extLst>
              <a:ext uri="{FF2B5EF4-FFF2-40B4-BE49-F238E27FC236}">
                <a16:creationId xmlns:a16="http://schemas.microsoft.com/office/drawing/2014/main" id="{B852C5A6-9C0C-4613-A46F-DF502B8DCC89}"/>
              </a:ext>
            </a:extLst>
          </p:cNvPr>
          <p:cNvCxnSpPr>
            <a:cxnSpLocks/>
          </p:cNvCxnSpPr>
          <p:nvPr/>
        </p:nvCxnSpPr>
        <p:spPr>
          <a:xfrm flipV="1">
            <a:off x="10399271" y="4757536"/>
            <a:ext cx="0" cy="576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sp>
        <p:nvSpPr>
          <p:cNvPr id="16" name="Rectangle 16">
            <a:extLst>
              <a:ext uri="{FF2B5EF4-FFF2-40B4-BE49-F238E27FC236}">
                <a16:creationId xmlns:a16="http://schemas.microsoft.com/office/drawing/2014/main" id="{0EB080EA-42E2-40B5-8D79-5E2A559BACE4}"/>
              </a:ext>
            </a:extLst>
          </p:cNvPr>
          <p:cNvSpPr>
            <a:spLocks noChangeArrowheads="1"/>
          </p:cNvSpPr>
          <p:nvPr/>
        </p:nvSpPr>
        <p:spPr bwMode="auto">
          <a:xfrm>
            <a:off x="9535276" y="5491298"/>
            <a:ext cx="1727991" cy="523862"/>
          </a:xfrm>
          <a:prstGeom prst="rect">
            <a:avLst/>
          </a:prstGeom>
          <a:solidFill>
            <a:srgbClr val="575757"/>
          </a:solidFill>
          <a:ln w="9525">
            <a:noFill/>
            <a:miter lim="800000"/>
            <a:headEnd/>
            <a:tailEnd/>
          </a:ln>
          <a:effectLst/>
        </p:spPr>
        <p:txBody>
          <a:bodyPr wrap="square" lIns="92075" tIns="46038" rIns="92075" bIns="46038" anchor="ctr">
            <a:spAutoFit/>
          </a:bodyPr>
          <a:lstStyle/>
          <a:p>
            <a:pPr algn="ctr">
              <a:defRPr/>
            </a:pPr>
            <a:r>
              <a:rPr lang="en-US" sz="1400" dirty="0">
                <a:solidFill>
                  <a:schemeClr val="bg1"/>
                </a:solidFill>
                <a:latin typeface="+mj-lt"/>
                <a:cs typeface="Arial" pitchFamily="34" charset="0"/>
              </a:rPr>
              <a:t>A. Apple</a:t>
            </a:r>
          </a:p>
          <a:p>
            <a:pPr algn="ctr">
              <a:defRPr/>
            </a:pPr>
            <a:r>
              <a:rPr lang="en-US" sz="1400" dirty="0">
                <a:solidFill>
                  <a:schemeClr val="bg1"/>
                </a:solidFill>
                <a:latin typeface="+mj-lt"/>
                <a:cs typeface="Arial" pitchFamily="34" charset="0"/>
              </a:rPr>
              <a:t>100%</a:t>
            </a:r>
          </a:p>
        </p:txBody>
      </p:sp>
      <p:sp>
        <p:nvSpPr>
          <p:cNvPr id="17" name="Rectangle 29">
            <a:extLst>
              <a:ext uri="{FF2B5EF4-FFF2-40B4-BE49-F238E27FC236}">
                <a16:creationId xmlns:a16="http://schemas.microsoft.com/office/drawing/2014/main" id="{3A5A0A7F-B5CF-49E5-913E-A1DAA53F196D}"/>
              </a:ext>
            </a:extLst>
          </p:cNvPr>
          <p:cNvSpPr>
            <a:spLocks noChangeArrowheads="1"/>
          </p:cNvSpPr>
          <p:nvPr/>
        </p:nvSpPr>
        <p:spPr bwMode="auto">
          <a:xfrm>
            <a:off x="5016000" y="1918815"/>
            <a:ext cx="2160000" cy="540000"/>
          </a:xfrm>
          <a:prstGeom prst="rect">
            <a:avLst/>
          </a:prstGeom>
          <a:solidFill>
            <a:schemeClr val="bg1"/>
          </a:solidFill>
          <a:ln w="12700">
            <a:solidFill>
              <a:srgbClr val="00297A"/>
            </a:solidFill>
            <a:miter lim="800000"/>
            <a:headEnd/>
            <a:tailEnd/>
          </a:ln>
          <a:effectLst/>
        </p:spPr>
        <p:txBody>
          <a:bodyPr wrap="none" anchor="ctr"/>
          <a:lstStyle/>
          <a:p>
            <a:pPr algn="ctr">
              <a:defRPr/>
            </a:pPr>
            <a:r>
              <a:rPr lang="en-US" sz="1400" b="1" dirty="0">
                <a:solidFill>
                  <a:srgbClr val="00297A"/>
                </a:solidFill>
                <a:cs typeface="Arial" pitchFamily="34" charset="0"/>
              </a:rPr>
              <a:t>ABC Limited</a:t>
            </a:r>
          </a:p>
        </p:txBody>
      </p:sp>
      <p:cxnSp>
        <p:nvCxnSpPr>
          <p:cNvPr id="24" name="Connector: Elbow 23">
            <a:extLst>
              <a:ext uri="{FF2B5EF4-FFF2-40B4-BE49-F238E27FC236}">
                <a16:creationId xmlns:a16="http://schemas.microsoft.com/office/drawing/2014/main" id="{C6D58C0E-D59F-4775-8EFD-01D0221B7078}"/>
              </a:ext>
            </a:extLst>
          </p:cNvPr>
          <p:cNvCxnSpPr>
            <a:cxnSpLocks/>
          </p:cNvCxnSpPr>
          <p:nvPr/>
        </p:nvCxnSpPr>
        <p:spPr>
          <a:xfrm rot="16200000" flipV="1">
            <a:off x="6095659" y="-1114602"/>
            <a:ext cx="12700" cy="8607224"/>
          </a:xfrm>
          <a:prstGeom prst="bentConnector3">
            <a:avLst>
              <a:gd name="adj1" fmla="val 2350299"/>
            </a:avLst>
          </a:prstGeom>
          <a:ln w="12700">
            <a:solidFill>
              <a:srgbClr val="BFBFBF"/>
            </a:solidFill>
            <a:headEnd type="none"/>
            <a:tailEnd type="none"/>
          </a:ln>
        </p:spPr>
        <p:style>
          <a:lnRef idx="1">
            <a:schemeClr val="accent1"/>
          </a:lnRef>
          <a:fillRef idx="0">
            <a:schemeClr val="accent1"/>
          </a:fillRef>
          <a:effectRef idx="0">
            <a:schemeClr val="accent1"/>
          </a:effectRef>
          <a:fontRef idx="minor">
            <a:schemeClr val="tx1"/>
          </a:fontRef>
        </p:style>
      </p:cxnSp>
      <p:sp>
        <p:nvSpPr>
          <p:cNvPr id="27" name="Rectangle 29">
            <a:extLst>
              <a:ext uri="{FF2B5EF4-FFF2-40B4-BE49-F238E27FC236}">
                <a16:creationId xmlns:a16="http://schemas.microsoft.com/office/drawing/2014/main" id="{038383FC-2CEB-463D-84BF-63800BCF3F95}"/>
              </a:ext>
            </a:extLst>
          </p:cNvPr>
          <p:cNvSpPr>
            <a:spLocks noChangeArrowheads="1"/>
          </p:cNvSpPr>
          <p:nvPr/>
        </p:nvSpPr>
        <p:spPr bwMode="auto">
          <a:xfrm>
            <a:off x="9535271" y="3339774"/>
            <a:ext cx="1728000" cy="126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200" b="1" dirty="0">
                <a:solidFill>
                  <a:srgbClr val="00297A"/>
                </a:solidFill>
                <a:cs typeface="Arial" pitchFamily="34" charset="0"/>
              </a:rPr>
              <a:t>GTR Inc.</a:t>
            </a:r>
          </a:p>
          <a:p>
            <a:pPr algn="ctr">
              <a:defRPr/>
            </a:pPr>
            <a:r>
              <a:rPr lang="en-US" sz="1200" dirty="0">
                <a:solidFill>
                  <a:srgbClr val="00297A"/>
                </a:solidFill>
                <a:cs typeface="Arial" pitchFamily="34" charset="0"/>
              </a:rPr>
              <a:t>00.30% </a:t>
            </a:r>
            <a:r>
              <a:rPr lang="en-US" sz="1200" dirty="0" err="1">
                <a:solidFill>
                  <a:srgbClr val="00297A"/>
                </a:solidFill>
                <a:cs typeface="Arial" pitchFamily="34" charset="0"/>
              </a:rPr>
              <a:t>equitity</a:t>
            </a:r>
            <a:endParaRPr lang="en-US" sz="1200" dirty="0">
              <a:solidFill>
                <a:srgbClr val="00297A"/>
              </a:solidFill>
              <a:cs typeface="Arial" pitchFamily="34" charset="0"/>
            </a:endParaRPr>
          </a:p>
          <a:p>
            <a:pPr algn="ctr">
              <a:defRPr/>
            </a:pPr>
            <a:r>
              <a:rPr lang="en-US" sz="1200" dirty="0">
                <a:solidFill>
                  <a:srgbClr val="00297A"/>
                </a:solidFill>
                <a:cs typeface="Arial" pitchFamily="34" charset="0"/>
              </a:rPr>
              <a:t>74.51% voting rights</a:t>
            </a:r>
          </a:p>
        </p:txBody>
      </p:sp>
      <p:sp>
        <p:nvSpPr>
          <p:cNvPr id="28" name="Rectangle 29">
            <a:extLst>
              <a:ext uri="{FF2B5EF4-FFF2-40B4-BE49-F238E27FC236}">
                <a16:creationId xmlns:a16="http://schemas.microsoft.com/office/drawing/2014/main" id="{A93BFE75-1D70-4B9D-A473-F7708020904D}"/>
              </a:ext>
            </a:extLst>
          </p:cNvPr>
          <p:cNvSpPr>
            <a:spLocks noChangeArrowheads="1"/>
          </p:cNvSpPr>
          <p:nvPr/>
        </p:nvSpPr>
        <p:spPr bwMode="auto">
          <a:xfrm>
            <a:off x="3079853" y="3339774"/>
            <a:ext cx="1728000" cy="126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200" b="1" dirty="0">
                <a:solidFill>
                  <a:srgbClr val="00297A"/>
                </a:solidFill>
                <a:cs typeface="Arial" pitchFamily="34" charset="0"/>
              </a:rPr>
              <a:t>D. Smith</a:t>
            </a:r>
          </a:p>
          <a:p>
            <a:pPr algn="ctr">
              <a:defRPr/>
            </a:pPr>
            <a:r>
              <a:rPr lang="en-US" sz="1200" dirty="0">
                <a:solidFill>
                  <a:srgbClr val="00297A"/>
                </a:solidFill>
                <a:cs typeface="Arial" pitchFamily="34" charset="0"/>
              </a:rPr>
              <a:t>00.06% </a:t>
            </a:r>
            <a:r>
              <a:rPr lang="en-US" sz="1200" dirty="0" err="1">
                <a:solidFill>
                  <a:srgbClr val="00297A"/>
                </a:solidFill>
                <a:cs typeface="Arial" pitchFamily="34" charset="0"/>
              </a:rPr>
              <a:t>equitity</a:t>
            </a:r>
            <a:endParaRPr lang="en-US" sz="1200" dirty="0">
              <a:solidFill>
                <a:srgbClr val="00297A"/>
              </a:solidFill>
              <a:cs typeface="Arial" pitchFamily="34" charset="0"/>
            </a:endParaRPr>
          </a:p>
          <a:p>
            <a:pPr algn="ctr">
              <a:defRPr/>
            </a:pPr>
            <a:r>
              <a:rPr lang="en-US" sz="1200" dirty="0">
                <a:solidFill>
                  <a:srgbClr val="00297A"/>
                </a:solidFill>
                <a:cs typeface="Arial" pitchFamily="34" charset="0"/>
              </a:rPr>
              <a:t>21.57% voting rights</a:t>
            </a:r>
          </a:p>
        </p:txBody>
      </p:sp>
      <p:sp>
        <p:nvSpPr>
          <p:cNvPr id="29" name="Rectangle 29">
            <a:extLst>
              <a:ext uri="{FF2B5EF4-FFF2-40B4-BE49-F238E27FC236}">
                <a16:creationId xmlns:a16="http://schemas.microsoft.com/office/drawing/2014/main" id="{36047BA2-F0E1-4A9C-9557-B7D4DA417A4A}"/>
              </a:ext>
            </a:extLst>
          </p:cNvPr>
          <p:cNvSpPr>
            <a:spLocks noChangeArrowheads="1"/>
          </p:cNvSpPr>
          <p:nvPr/>
        </p:nvSpPr>
        <p:spPr bwMode="auto">
          <a:xfrm>
            <a:off x="5231659" y="3339774"/>
            <a:ext cx="1728000" cy="126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200" b="1" dirty="0">
                <a:solidFill>
                  <a:srgbClr val="00297A"/>
                </a:solidFill>
                <a:cs typeface="Arial" pitchFamily="34" charset="0"/>
              </a:rPr>
              <a:t>Jones Family Trust</a:t>
            </a:r>
          </a:p>
          <a:p>
            <a:pPr algn="ctr">
              <a:defRPr/>
            </a:pPr>
            <a:r>
              <a:rPr lang="en-US" sz="1200" dirty="0">
                <a:solidFill>
                  <a:srgbClr val="00297A"/>
                </a:solidFill>
                <a:cs typeface="Arial" pitchFamily="34" charset="0"/>
              </a:rPr>
              <a:t>00.00% </a:t>
            </a:r>
            <a:r>
              <a:rPr lang="en-US" sz="1200" dirty="0" err="1">
                <a:solidFill>
                  <a:srgbClr val="00297A"/>
                </a:solidFill>
                <a:cs typeface="Arial" pitchFamily="34" charset="0"/>
              </a:rPr>
              <a:t>equitity</a:t>
            </a:r>
            <a:endParaRPr lang="en-US" sz="1200" dirty="0">
              <a:solidFill>
                <a:srgbClr val="00297A"/>
              </a:solidFill>
              <a:cs typeface="Arial" pitchFamily="34" charset="0"/>
            </a:endParaRPr>
          </a:p>
          <a:p>
            <a:pPr algn="ctr">
              <a:defRPr/>
            </a:pPr>
            <a:r>
              <a:rPr lang="en-US" sz="1200" dirty="0">
                <a:solidFill>
                  <a:srgbClr val="00297A"/>
                </a:solidFill>
                <a:cs typeface="Arial" pitchFamily="34" charset="0"/>
              </a:rPr>
              <a:t>1.92% voting rights</a:t>
            </a:r>
          </a:p>
        </p:txBody>
      </p:sp>
      <p:sp>
        <p:nvSpPr>
          <p:cNvPr id="30" name="Rectangle 29">
            <a:extLst>
              <a:ext uri="{FF2B5EF4-FFF2-40B4-BE49-F238E27FC236}">
                <a16:creationId xmlns:a16="http://schemas.microsoft.com/office/drawing/2014/main" id="{12CFF45B-C7BB-4DCC-8E23-F4575929BA1F}"/>
              </a:ext>
            </a:extLst>
          </p:cNvPr>
          <p:cNvSpPr>
            <a:spLocks noChangeArrowheads="1"/>
          </p:cNvSpPr>
          <p:nvPr/>
        </p:nvSpPr>
        <p:spPr bwMode="auto">
          <a:xfrm>
            <a:off x="7383465" y="3339774"/>
            <a:ext cx="1728000" cy="1260000"/>
          </a:xfrm>
          <a:prstGeom prst="rect">
            <a:avLst/>
          </a:prstGeom>
          <a:solidFill>
            <a:schemeClr val="bg1"/>
          </a:solidFill>
          <a:ln w="12700">
            <a:solidFill>
              <a:srgbClr val="00297A"/>
            </a:solidFill>
            <a:miter lim="800000"/>
            <a:headEnd/>
            <a:tailEnd/>
          </a:ln>
          <a:effectLst/>
        </p:spPr>
        <p:txBody>
          <a:bodyPr wrap="square" anchor="ctr"/>
          <a:lstStyle/>
          <a:p>
            <a:pPr algn="ctr">
              <a:defRPr/>
            </a:pPr>
            <a:r>
              <a:rPr lang="en-US" sz="1200" b="1" dirty="0">
                <a:solidFill>
                  <a:srgbClr val="00297A"/>
                </a:solidFill>
                <a:cs typeface="Arial" pitchFamily="34" charset="0"/>
              </a:rPr>
              <a:t>Another Family Trust</a:t>
            </a:r>
          </a:p>
          <a:p>
            <a:pPr algn="ctr">
              <a:defRPr/>
            </a:pPr>
            <a:r>
              <a:rPr lang="en-US" sz="1200" dirty="0">
                <a:solidFill>
                  <a:srgbClr val="00297A"/>
                </a:solidFill>
                <a:cs typeface="Arial" pitchFamily="34" charset="0"/>
              </a:rPr>
              <a:t>00.00% </a:t>
            </a:r>
            <a:r>
              <a:rPr lang="en-US" sz="1200" dirty="0" err="1">
                <a:solidFill>
                  <a:srgbClr val="00297A"/>
                </a:solidFill>
                <a:cs typeface="Arial" pitchFamily="34" charset="0"/>
              </a:rPr>
              <a:t>equitity</a:t>
            </a:r>
            <a:endParaRPr lang="en-US" sz="1200" dirty="0">
              <a:solidFill>
                <a:srgbClr val="00297A"/>
              </a:solidFill>
              <a:cs typeface="Arial" pitchFamily="34" charset="0"/>
            </a:endParaRPr>
          </a:p>
          <a:p>
            <a:pPr algn="ctr">
              <a:defRPr/>
            </a:pPr>
            <a:r>
              <a:rPr lang="en-US" sz="1200" dirty="0">
                <a:solidFill>
                  <a:srgbClr val="00297A"/>
                </a:solidFill>
                <a:cs typeface="Arial" pitchFamily="34" charset="0"/>
              </a:rPr>
              <a:t>2.00% voting rights</a:t>
            </a:r>
          </a:p>
        </p:txBody>
      </p:sp>
      <p:cxnSp>
        <p:nvCxnSpPr>
          <p:cNvPr id="36" name="Straight Arrow Connector 35">
            <a:extLst>
              <a:ext uri="{FF2B5EF4-FFF2-40B4-BE49-F238E27FC236}">
                <a16:creationId xmlns:a16="http://schemas.microsoft.com/office/drawing/2014/main" id="{6E0AF208-7931-4AA3-A065-28CA97B9CB68}"/>
              </a:ext>
            </a:extLst>
          </p:cNvPr>
          <p:cNvCxnSpPr>
            <a:cxnSpLocks/>
          </p:cNvCxnSpPr>
          <p:nvPr/>
        </p:nvCxnSpPr>
        <p:spPr>
          <a:xfrm flipV="1">
            <a:off x="6096000" y="2606012"/>
            <a:ext cx="0" cy="576000"/>
          </a:xfrm>
          <a:prstGeom prst="straightConnector1">
            <a:avLst/>
          </a:prstGeom>
          <a:ln w="12700">
            <a:solidFill>
              <a:srgbClr val="BFBFBF"/>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BB3FB5BE-DF64-431A-95A7-D8CD2C9E0A50}"/>
              </a:ext>
            </a:extLst>
          </p:cNvPr>
          <p:cNvCxnSpPr>
            <a:cxnSpLocks/>
          </p:cNvCxnSpPr>
          <p:nvPr/>
        </p:nvCxnSpPr>
        <p:spPr>
          <a:xfrm flipV="1">
            <a:off x="3943853" y="2894012"/>
            <a:ext cx="0" cy="288000"/>
          </a:xfrm>
          <a:prstGeom prst="straightConnector1">
            <a:avLst/>
          </a:prstGeom>
          <a:ln w="12700">
            <a:solidFill>
              <a:srgbClr val="BFBFBF"/>
            </a:solidFill>
            <a:tailEnd type="non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375F7782-55D0-4865-975E-FB99F9D915E0}"/>
              </a:ext>
            </a:extLst>
          </p:cNvPr>
          <p:cNvCxnSpPr>
            <a:cxnSpLocks/>
          </p:cNvCxnSpPr>
          <p:nvPr/>
        </p:nvCxnSpPr>
        <p:spPr>
          <a:xfrm flipV="1">
            <a:off x="8247465" y="2894012"/>
            <a:ext cx="0" cy="288000"/>
          </a:xfrm>
          <a:prstGeom prst="straightConnector1">
            <a:avLst/>
          </a:prstGeom>
          <a:ln w="12700">
            <a:solidFill>
              <a:srgbClr val="BFBFBF"/>
            </a:solidFill>
            <a:tailEnd type="none"/>
          </a:ln>
        </p:spPr>
        <p:style>
          <a:lnRef idx="1">
            <a:schemeClr val="accent1"/>
          </a:lnRef>
          <a:fillRef idx="0">
            <a:schemeClr val="accent1"/>
          </a:fillRef>
          <a:effectRef idx="0">
            <a:schemeClr val="accent1"/>
          </a:effectRef>
          <a:fontRef idx="minor">
            <a:schemeClr val="tx1"/>
          </a:fontRef>
        </p:style>
      </p:cxnSp>
      <p:sp>
        <p:nvSpPr>
          <p:cNvPr id="42" name="Slide Number Placeholder 1">
            <a:extLst>
              <a:ext uri="{FF2B5EF4-FFF2-40B4-BE49-F238E27FC236}">
                <a16:creationId xmlns:a16="http://schemas.microsoft.com/office/drawing/2014/main" id="{0B55D6B4-0F4E-4B15-AB60-7091B74E51E9}"/>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28</a:t>
            </a:fld>
            <a:endParaRPr lang="en-GB" dirty="0"/>
          </a:p>
        </p:txBody>
      </p:sp>
    </p:spTree>
    <p:extLst>
      <p:ext uri="{BB962C8B-B14F-4D97-AF65-F5344CB8AC3E}">
        <p14:creationId xmlns:p14="http://schemas.microsoft.com/office/powerpoint/2010/main" val="1232343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a:xfrm>
            <a:off x="2442748" y="1157236"/>
            <a:ext cx="8775013" cy="332399"/>
          </a:xfrm>
        </p:spPr>
        <p:txBody>
          <a:bodyPr/>
          <a:lstStyle/>
          <a:p>
            <a:r>
              <a:rPr lang="en-GB" dirty="0"/>
              <a:t>Sample Profile 3 UBOs and IBOs – 25% prescribed threshold</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p:txBody>
          <a:bodyPr/>
          <a:lstStyle/>
          <a:p>
            <a:r>
              <a:rPr lang="en-GB" b="1" dirty="0">
                <a:latin typeface="Calibri" panose="020F0502020204030204" pitchFamily="34" charset="0"/>
                <a:cs typeface="Calibri" panose="020F0502020204030204" pitchFamily="34" charset="0"/>
              </a:rPr>
              <a:t>UBOs</a:t>
            </a:r>
          </a:p>
          <a:p>
            <a:pPr lvl="1"/>
            <a:r>
              <a:rPr lang="en-GB" dirty="0"/>
              <a:t>A. Apple: 74.51% of the voting rights</a:t>
            </a:r>
          </a:p>
          <a:p>
            <a:pPr lvl="1"/>
            <a:r>
              <a:rPr lang="en-GB" dirty="0"/>
              <a:t>Executive or Board of Directors of Good Deeds Foundation: 99.64% of the equity</a:t>
            </a:r>
          </a:p>
          <a:p>
            <a:r>
              <a:rPr lang="en-GB" b="1" dirty="0">
                <a:latin typeface="Calibri" panose="020F0502020204030204" pitchFamily="34" charset="0"/>
                <a:cs typeface="Calibri" panose="020F0502020204030204" pitchFamily="34" charset="0"/>
              </a:rPr>
              <a:t>IBOs</a:t>
            </a:r>
          </a:p>
          <a:p>
            <a:pPr lvl="1"/>
            <a:r>
              <a:rPr lang="en-GB" dirty="0"/>
              <a:t>GTR Inc.: 74.51% of the voting rights</a:t>
            </a:r>
          </a:p>
          <a:p>
            <a:pPr lvl="1"/>
            <a:r>
              <a:rPr lang="en-GB" dirty="0"/>
              <a:t>Good Deeds Foundation: 99.64% of the equity</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Slide Number Placeholder 1">
            <a:extLst>
              <a:ext uri="{FF2B5EF4-FFF2-40B4-BE49-F238E27FC236}">
                <a16:creationId xmlns:a16="http://schemas.microsoft.com/office/drawing/2014/main" id="{3708F906-ED4A-4C8B-9C48-FF61B4BA71F5}"/>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29</a:t>
            </a:fld>
            <a:endParaRPr lang="en-GB" dirty="0"/>
          </a:p>
        </p:txBody>
      </p:sp>
    </p:spTree>
    <p:extLst>
      <p:ext uri="{BB962C8B-B14F-4D97-AF65-F5344CB8AC3E}">
        <p14:creationId xmlns:p14="http://schemas.microsoft.com/office/powerpoint/2010/main" val="413999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What is the task in the process of opening a bank account?</a:t>
            </a:r>
          </a:p>
        </p:txBody>
      </p:sp>
      <p:sp>
        <p:nvSpPr>
          <p:cNvPr id="5" name="Content Placeholder 4">
            <a:extLst>
              <a:ext uri="{FF2B5EF4-FFF2-40B4-BE49-F238E27FC236}">
                <a16:creationId xmlns:a16="http://schemas.microsoft.com/office/drawing/2014/main" id="{59258151-E689-49FE-AE2C-82E5D93E67CA}"/>
              </a:ext>
            </a:extLst>
          </p:cNvPr>
          <p:cNvSpPr>
            <a:spLocks noGrp="1"/>
          </p:cNvSpPr>
          <p:nvPr>
            <p:ph idx="1"/>
          </p:nvPr>
        </p:nvSpPr>
        <p:spPr>
          <a:xfrm>
            <a:off x="2442750" y="1776257"/>
            <a:ext cx="8396561" cy="4505743"/>
          </a:xfrm>
        </p:spPr>
        <p:txBody>
          <a:bodyPr/>
          <a:lstStyle/>
          <a:p>
            <a:pPr>
              <a:lnSpc>
                <a:spcPct val="95000"/>
              </a:lnSpc>
            </a:pPr>
            <a:r>
              <a:rPr lang="en-GB" dirty="0"/>
              <a:t>To lay out the ownership structure of every PSP applying for an account (“Applicant”).</a:t>
            </a:r>
          </a:p>
          <a:p>
            <a:pPr>
              <a:lnSpc>
                <a:spcPct val="95000"/>
              </a:lnSpc>
            </a:pPr>
            <a:r>
              <a:rPr lang="en-GB" dirty="0"/>
              <a:t>To identify the Applicant’s UBOs, who are always </a:t>
            </a:r>
            <a:r>
              <a:rPr lang="en-GB" b="1" dirty="0">
                <a:latin typeface="Calibri" panose="020F0502020204030204" pitchFamily="34" charset="0"/>
                <a:cs typeface="Calibri" panose="020F0502020204030204" pitchFamily="34" charset="0"/>
              </a:rPr>
              <a:t>natural persons</a:t>
            </a:r>
            <a:r>
              <a:rPr lang="en-GB" dirty="0"/>
              <a:t>.</a:t>
            </a:r>
          </a:p>
          <a:p>
            <a:pPr>
              <a:lnSpc>
                <a:spcPct val="95000"/>
              </a:lnSpc>
            </a:pPr>
            <a:r>
              <a:rPr lang="en-GB" dirty="0"/>
              <a:t>To identify the Applicant’s IBOs, who are always </a:t>
            </a:r>
            <a:r>
              <a:rPr lang="en-GB" b="1" dirty="0">
                <a:latin typeface="Calibri" panose="020F0502020204030204" pitchFamily="34" charset="0"/>
                <a:cs typeface="Calibri" panose="020F0502020204030204" pitchFamily="34" charset="0"/>
              </a:rPr>
              <a:t>legal persons</a:t>
            </a:r>
            <a:r>
              <a:rPr lang="en-GB" dirty="0"/>
              <a:t> or </a:t>
            </a:r>
            <a:r>
              <a:rPr lang="en-GB" b="1" dirty="0">
                <a:latin typeface="Calibri" panose="020F0502020204030204" pitchFamily="34" charset="0"/>
                <a:cs typeface="Calibri" panose="020F0502020204030204" pitchFamily="34" charset="0"/>
              </a:rPr>
              <a:t>legal arrangements</a:t>
            </a:r>
            <a:r>
              <a:rPr lang="en-GB" dirty="0"/>
              <a:t>, e.g., corporations, trusts, partnerships, limited partnerships, and similar entities, and who sit between the Applicant and the UBOs.</a:t>
            </a:r>
          </a:p>
          <a:p>
            <a:pPr lvl="1"/>
            <a:r>
              <a:rPr lang="en-GB" dirty="0"/>
              <a:t>Note: IBOs are not, in their own right, Beneficial Owners, but must be identified as a necessary condition for the correct identification of the UBOs.</a:t>
            </a:r>
          </a:p>
          <a:p>
            <a:pPr>
              <a:lnSpc>
                <a:spcPct val="95000"/>
              </a:lnSpc>
            </a:pPr>
            <a:r>
              <a:rPr lang="en-GB" dirty="0"/>
              <a:t>To carry out the requisite identification checks on UBOs and IBOs as prescribed by the bank.</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Slide Number Placeholder 1">
            <a:extLst>
              <a:ext uri="{FF2B5EF4-FFF2-40B4-BE49-F238E27FC236}">
                <a16:creationId xmlns:a16="http://schemas.microsoft.com/office/drawing/2014/main" id="{32D904FD-C3FC-466C-A043-3F1BAD36206E}"/>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3</a:t>
            </a:fld>
            <a:endParaRPr lang="en-GB" dirty="0"/>
          </a:p>
        </p:txBody>
      </p:sp>
    </p:spTree>
    <p:extLst>
      <p:ext uri="{BB962C8B-B14F-4D97-AF65-F5344CB8AC3E}">
        <p14:creationId xmlns:p14="http://schemas.microsoft.com/office/powerpoint/2010/main" val="19793762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019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6A45DAE-B212-4E69-89E8-C1D89CE6B15B}"/>
              </a:ext>
            </a:extLst>
          </p:cNvPr>
          <p:cNvSpPr>
            <a:spLocks noGrp="1"/>
          </p:cNvSpPr>
          <p:nvPr>
            <p:ph type="body" sz="quarter" idx="13"/>
          </p:nvPr>
        </p:nvSpPr>
        <p:spPr/>
        <p:txBody>
          <a:bodyPr/>
          <a:lstStyle/>
          <a:p>
            <a:r>
              <a:rPr lang="en-GB" dirty="0"/>
              <a:t>Definition of “beneficial owner” from the Glossary to the FATF Recommendations</a:t>
            </a:r>
            <a:r>
              <a:rPr lang="en-GB" b="1" dirty="0">
                <a:latin typeface="Calibri" panose="020F0502020204030204" pitchFamily="34" charset="0"/>
                <a:cs typeface="Calibri" panose="020F0502020204030204" pitchFamily="34" charset="0"/>
              </a:rPr>
              <a:t>*</a:t>
            </a:r>
          </a:p>
        </p:txBody>
      </p:sp>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Definition of Beneficial Owner</a:t>
            </a:r>
          </a:p>
        </p:txBody>
      </p:sp>
      <p:sp>
        <p:nvSpPr>
          <p:cNvPr id="2" name="Content Placeholder 1">
            <a:extLst>
              <a:ext uri="{FF2B5EF4-FFF2-40B4-BE49-F238E27FC236}">
                <a16:creationId xmlns:a16="http://schemas.microsoft.com/office/drawing/2014/main" id="{4EBBCB47-EA0A-4F08-A895-5957E4EF527C}"/>
              </a:ext>
            </a:extLst>
          </p:cNvPr>
          <p:cNvSpPr>
            <a:spLocks noGrp="1"/>
          </p:cNvSpPr>
          <p:nvPr>
            <p:ph idx="1"/>
          </p:nvPr>
        </p:nvSpPr>
        <p:spPr>
          <a:xfrm>
            <a:off x="2442750" y="2244970"/>
            <a:ext cx="8775012" cy="2546677"/>
          </a:xfrm>
          <a:solidFill>
            <a:schemeClr val="bg1">
              <a:lumMod val="95000"/>
            </a:schemeClr>
          </a:solidFill>
        </p:spPr>
        <p:txBody>
          <a:bodyPr lIns="270000" tIns="180000" rIns="270000" bIns="180000">
            <a:spAutoFit/>
          </a:bodyPr>
          <a:lstStyle/>
          <a:p>
            <a:pPr marL="0" indent="0">
              <a:buNone/>
            </a:pPr>
            <a:r>
              <a:rPr lang="en-GB" i="1" dirty="0"/>
              <a:t>Beneficial owner refers to the </a:t>
            </a:r>
            <a:r>
              <a:rPr lang="en-GB" b="1" i="1" dirty="0">
                <a:latin typeface="Calibri" panose="020F0502020204030204" pitchFamily="34" charset="0"/>
                <a:cs typeface="Calibri" panose="020F0502020204030204" pitchFamily="34" charset="0"/>
              </a:rPr>
              <a:t>natural person(s)</a:t>
            </a:r>
            <a:r>
              <a:rPr lang="en-GB" i="1" dirty="0"/>
              <a:t> who ultimately</a:t>
            </a:r>
            <a:r>
              <a:rPr lang="en-GB" sz="800" i="1" dirty="0"/>
              <a:t> </a:t>
            </a:r>
            <a:r>
              <a:rPr lang="en-GB" sz="1600" b="1" baseline="30000" dirty="0">
                <a:solidFill>
                  <a:srgbClr val="00297A"/>
                </a:solidFill>
                <a:latin typeface="Calibri" panose="020F0502020204030204" pitchFamily="34" charset="0"/>
                <a:cs typeface="Calibri" panose="020F0502020204030204" pitchFamily="34" charset="0"/>
              </a:rPr>
              <a:t>50</a:t>
            </a:r>
            <a:r>
              <a:rPr lang="en-GB" i="1" dirty="0"/>
              <a:t> owns or controls a customer</a:t>
            </a:r>
            <a:r>
              <a:rPr lang="en-GB" sz="800" i="1" dirty="0"/>
              <a:t> </a:t>
            </a:r>
            <a:r>
              <a:rPr lang="en-GB" sz="1600" b="1" baseline="30000" dirty="0">
                <a:solidFill>
                  <a:srgbClr val="00297A"/>
                </a:solidFill>
                <a:latin typeface="Calibri" panose="020F0502020204030204" pitchFamily="34" charset="0"/>
                <a:cs typeface="Calibri" panose="020F0502020204030204" pitchFamily="34" charset="0"/>
              </a:rPr>
              <a:t>51</a:t>
            </a:r>
            <a:r>
              <a:rPr lang="en-GB" i="1" dirty="0"/>
              <a:t> and/or the natural person on whose behalf a transaction is being conducted.</a:t>
            </a:r>
            <a:br>
              <a:rPr lang="en-GB" i="1" dirty="0"/>
            </a:br>
            <a:r>
              <a:rPr lang="en-GB" i="1" dirty="0"/>
              <a:t>It </a:t>
            </a:r>
            <a:r>
              <a:rPr lang="en-GB" b="1" i="1" dirty="0">
                <a:latin typeface="Calibri" panose="020F0502020204030204" pitchFamily="34" charset="0"/>
                <a:cs typeface="Calibri" panose="020F0502020204030204" pitchFamily="34" charset="0"/>
              </a:rPr>
              <a:t>also includes those persons who exercise </a:t>
            </a:r>
            <a:r>
              <a:rPr lang="en-GB" b="1" i="1" u="sng" dirty="0">
                <a:latin typeface="Calibri" panose="020F0502020204030204" pitchFamily="34" charset="0"/>
                <a:cs typeface="Calibri" panose="020F0502020204030204" pitchFamily="34" charset="0"/>
              </a:rPr>
              <a:t>ultimate effective control</a:t>
            </a:r>
            <a:r>
              <a:rPr lang="en-GB" i="1" dirty="0"/>
              <a:t> over a legal person or arrangement.</a:t>
            </a:r>
          </a:p>
          <a:p>
            <a:pPr marL="0" indent="0">
              <a:buNone/>
            </a:pPr>
            <a:r>
              <a:rPr lang="en-GB" sz="1600" b="1" baseline="30000" dirty="0">
                <a:solidFill>
                  <a:srgbClr val="00297A"/>
                </a:solidFill>
                <a:latin typeface="Calibri" panose="020F0502020204030204" pitchFamily="34" charset="0"/>
                <a:cs typeface="Calibri" panose="020F0502020204030204" pitchFamily="34" charset="0"/>
              </a:rPr>
              <a:t>50</a:t>
            </a:r>
            <a:r>
              <a:rPr lang="en-GB" sz="1400" dirty="0"/>
              <a:t> </a:t>
            </a:r>
            <a:r>
              <a:rPr lang="en-GB" sz="1400" dirty="0">
                <a:latin typeface="+mj-lt"/>
                <a:cs typeface="Calibri" panose="020F0502020204030204" pitchFamily="34" charset="0"/>
              </a:rPr>
              <a:t>Reference to “ultimately owns or controls” and “ultimate effective control” refer to situations in which the ownership/control is exercised through a chain of ownership or by means of control other then direct control.</a:t>
            </a:r>
          </a:p>
          <a:p>
            <a:pPr marL="0" indent="0">
              <a:buNone/>
            </a:pPr>
            <a:r>
              <a:rPr lang="en-GB" sz="1600" b="1" baseline="30000" dirty="0">
                <a:solidFill>
                  <a:srgbClr val="00297A"/>
                </a:solidFill>
                <a:latin typeface="Calibri" panose="020F0502020204030204" pitchFamily="34" charset="0"/>
                <a:cs typeface="Calibri" panose="020F0502020204030204" pitchFamily="34" charset="0"/>
              </a:rPr>
              <a:t>51</a:t>
            </a:r>
            <a:r>
              <a:rPr lang="en-GB" sz="1400" dirty="0"/>
              <a:t> </a:t>
            </a:r>
            <a:r>
              <a:rPr lang="en-GB" sz="1400" dirty="0">
                <a:latin typeface="+mj-lt"/>
                <a:cs typeface="Calibri" panose="020F0502020204030204" pitchFamily="34" charset="0"/>
              </a:rPr>
              <a:t>This definition should also apply to beneficial owner or beneficiary under a life or other investment linked insurance policy.</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4"/>
          </p:nvPr>
        </p:nvSpPr>
        <p:spPr/>
        <p:txBody>
          <a:bodyPr/>
          <a:lstStyle/>
          <a:p>
            <a:r>
              <a:rPr lang="en-GB" dirty="0"/>
              <a:t>Determining Ultimate Beneficial Ownership</a:t>
            </a:r>
          </a:p>
        </p:txBody>
      </p:sp>
      <p:sp>
        <p:nvSpPr>
          <p:cNvPr id="8" name="Content Placeholder 4">
            <a:extLst>
              <a:ext uri="{FF2B5EF4-FFF2-40B4-BE49-F238E27FC236}">
                <a16:creationId xmlns:a16="http://schemas.microsoft.com/office/drawing/2014/main" id="{A21D216A-7547-4D45-8669-87767B53536A}"/>
              </a:ext>
            </a:extLst>
          </p:cNvPr>
          <p:cNvSpPr txBox="1">
            <a:spLocks/>
          </p:cNvSpPr>
          <p:nvPr/>
        </p:nvSpPr>
        <p:spPr>
          <a:xfrm>
            <a:off x="2442750" y="5954394"/>
            <a:ext cx="8775012" cy="466018"/>
          </a:xfrm>
          <a:prstGeom prst="rect">
            <a:avLst/>
          </a:prstGeom>
        </p:spPr>
        <p:txBody>
          <a:bodyPr lIns="0" tIns="0" rIns="0" bIns="0"/>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GB" sz="1400" b="1" dirty="0">
                <a:solidFill>
                  <a:srgbClr val="00297A"/>
                </a:solidFill>
                <a:latin typeface="Calibri" panose="020F0502020204030204" pitchFamily="34" charset="0"/>
                <a:cs typeface="Calibri" panose="020F0502020204030204" pitchFamily="34" charset="0"/>
              </a:rPr>
              <a:t>*</a:t>
            </a:r>
            <a:r>
              <a:rPr lang="en-GB" sz="1400" b="1" dirty="0">
                <a:latin typeface="Calibri" panose="020F0502020204030204" pitchFamily="34" charset="0"/>
                <a:cs typeface="Calibri" panose="020F0502020204030204" pitchFamily="34" charset="0"/>
              </a:rPr>
              <a:t>FATF Guidance: </a:t>
            </a:r>
            <a:r>
              <a:rPr lang="en-GB" sz="1400" dirty="0"/>
              <a:t>Transparency and Beneficial Ownership;</a:t>
            </a:r>
            <a:br>
              <a:rPr lang="en-GB" sz="1400" dirty="0"/>
            </a:br>
            <a:r>
              <a:rPr lang="en-GB" sz="1400" dirty="0"/>
              <a:t>  </a:t>
            </a:r>
            <a:r>
              <a:rPr lang="en-GB" sz="1400" u="sng" dirty="0">
                <a:solidFill>
                  <a:srgbClr val="00297A"/>
                </a:solidFill>
              </a:rPr>
              <a:t>http://www.fatf-gafi.org/documents/documents/transparency-and-beneficial-ownership.html</a:t>
            </a:r>
            <a:r>
              <a:rPr lang="en-GB" sz="1400" dirty="0"/>
              <a:t>; page 8; 9 March 2015.</a:t>
            </a:r>
          </a:p>
        </p:txBody>
      </p:sp>
      <p:sp>
        <p:nvSpPr>
          <p:cNvPr id="9" name="Slide Number Placeholder 1">
            <a:extLst>
              <a:ext uri="{FF2B5EF4-FFF2-40B4-BE49-F238E27FC236}">
                <a16:creationId xmlns:a16="http://schemas.microsoft.com/office/drawing/2014/main" id="{DC5013FC-9CDE-4B17-AE0F-6D62E9A35F16}"/>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4</a:t>
            </a:fld>
            <a:endParaRPr lang="en-GB" dirty="0"/>
          </a:p>
        </p:txBody>
      </p:sp>
    </p:spTree>
    <p:extLst>
      <p:ext uri="{BB962C8B-B14F-4D97-AF65-F5344CB8AC3E}">
        <p14:creationId xmlns:p14="http://schemas.microsoft.com/office/powerpoint/2010/main" val="40230513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Definition of Beneficial Owner</a:t>
            </a:r>
          </a:p>
        </p:txBody>
      </p:sp>
      <p:sp>
        <p:nvSpPr>
          <p:cNvPr id="11" name="Content Placeholder 10">
            <a:extLst>
              <a:ext uri="{FF2B5EF4-FFF2-40B4-BE49-F238E27FC236}">
                <a16:creationId xmlns:a16="http://schemas.microsoft.com/office/drawing/2014/main" id="{A9E0C07D-DE15-45F5-9CE1-AD954446BF1B}"/>
              </a:ext>
            </a:extLst>
          </p:cNvPr>
          <p:cNvSpPr>
            <a:spLocks noGrp="1"/>
          </p:cNvSpPr>
          <p:nvPr>
            <p:ph idx="1"/>
          </p:nvPr>
        </p:nvSpPr>
        <p:spPr>
          <a:xfrm>
            <a:off x="2442750" y="1776258"/>
            <a:ext cx="8775012" cy="1668488"/>
          </a:xfrm>
          <a:solidFill>
            <a:schemeClr val="bg1">
              <a:lumMod val="95000"/>
            </a:schemeClr>
          </a:solidFill>
        </p:spPr>
        <p:txBody>
          <a:bodyPr lIns="270000" tIns="180000" rIns="270000" bIns="180000">
            <a:spAutoFit/>
          </a:bodyPr>
          <a:lstStyle/>
          <a:p>
            <a:pPr marL="0" indent="0">
              <a:buNone/>
            </a:pPr>
            <a:r>
              <a:rPr lang="en-GB" sz="1600" b="1" dirty="0">
                <a:latin typeface="Calibri" panose="020F0502020204030204" pitchFamily="34" charset="0"/>
                <a:cs typeface="Calibri" panose="020F0502020204030204" pitchFamily="34" charset="0"/>
              </a:rPr>
              <a:t>The definition </a:t>
            </a:r>
            <a:r>
              <a:rPr lang="en-GB" sz="1600" b="1" u="sng" dirty="0">
                <a:latin typeface="Calibri" panose="020F0502020204030204" pitchFamily="34" charset="0"/>
                <a:cs typeface="Calibri" panose="020F0502020204030204" pitchFamily="34" charset="0"/>
              </a:rPr>
              <a:t>excludes</a:t>
            </a:r>
            <a:r>
              <a:rPr lang="en-GB" sz="1600" b="1" dirty="0">
                <a:latin typeface="Calibri" panose="020F0502020204030204" pitchFamily="34" charset="0"/>
                <a:cs typeface="Calibri" panose="020F0502020204030204" pitchFamily="34" charset="0"/>
              </a:rPr>
              <a:t>:</a:t>
            </a:r>
          </a:p>
          <a:p>
            <a:pPr>
              <a:spcBef>
                <a:spcPts val="600"/>
              </a:spcBef>
            </a:pPr>
            <a:r>
              <a:rPr lang="en-GB" sz="1400" dirty="0"/>
              <a:t>References to entities other than natural persons</a:t>
            </a:r>
          </a:p>
          <a:p>
            <a:pPr>
              <a:spcBef>
                <a:spcPts val="600"/>
              </a:spcBef>
            </a:pPr>
            <a:r>
              <a:rPr lang="en-GB" sz="1400" dirty="0"/>
              <a:t>The notion of intermediary entities, whether persons, legal persons or legal arrangements</a:t>
            </a:r>
          </a:p>
          <a:p>
            <a:pPr>
              <a:spcBef>
                <a:spcPts val="600"/>
              </a:spcBef>
            </a:pPr>
            <a:r>
              <a:rPr lang="en-GB" sz="1400" dirty="0"/>
              <a:t>A prescribed minimum amount of ownership or control</a:t>
            </a:r>
          </a:p>
          <a:p>
            <a:pPr>
              <a:spcBef>
                <a:spcPts val="600"/>
              </a:spcBef>
            </a:pPr>
            <a:r>
              <a:rPr lang="en-GB" sz="1400" dirty="0"/>
              <a:t>The requirement to verify the identity of beneficial owners</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12" name="Content Placeholder 10">
            <a:extLst>
              <a:ext uri="{FF2B5EF4-FFF2-40B4-BE49-F238E27FC236}">
                <a16:creationId xmlns:a16="http://schemas.microsoft.com/office/drawing/2014/main" id="{71926BF0-4923-41E5-803F-C7828DBC502B}"/>
              </a:ext>
            </a:extLst>
          </p:cNvPr>
          <p:cNvSpPr txBox="1">
            <a:spLocks/>
          </p:cNvSpPr>
          <p:nvPr/>
        </p:nvSpPr>
        <p:spPr>
          <a:xfrm>
            <a:off x="2442749" y="3688393"/>
            <a:ext cx="8775012" cy="1785443"/>
          </a:xfrm>
          <a:prstGeom prst="rect">
            <a:avLst/>
          </a:prstGeom>
          <a:solidFill>
            <a:schemeClr val="bg1">
              <a:lumMod val="95000"/>
            </a:schemeClr>
          </a:solidFill>
        </p:spPr>
        <p:txBody>
          <a:bodyPr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1600" b="1" dirty="0">
                <a:latin typeface="Calibri" panose="020F0502020204030204" pitchFamily="34" charset="0"/>
                <a:cs typeface="Calibri" panose="020F0502020204030204" pitchFamily="34" charset="0"/>
              </a:rPr>
              <a:t>The definition </a:t>
            </a:r>
            <a:r>
              <a:rPr lang="en-GB" sz="1600" b="1" u="sng" dirty="0">
                <a:latin typeface="Calibri" panose="020F0502020204030204" pitchFamily="34" charset="0"/>
                <a:cs typeface="Calibri" panose="020F0502020204030204" pitchFamily="34" charset="0"/>
              </a:rPr>
              <a:t>includes</a:t>
            </a:r>
            <a:r>
              <a:rPr lang="en-GB" sz="1600" b="1" dirty="0">
                <a:latin typeface="Calibri" panose="020F0502020204030204" pitchFamily="34" charset="0"/>
                <a:cs typeface="Calibri" panose="020F0502020204030204" pitchFamily="34" charset="0"/>
              </a:rPr>
              <a:t>:</a:t>
            </a:r>
          </a:p>
          <a:p>
            <a:pPr>
              <a:spcBef>
                <a:spcPts val="600"/>
              </a:spcBef>
            </a:pPr>
            <a:r>
              <a:rPr lang="en-GB" sz="1400" dirty="0"/>
              <a:t>Chained legal ownership and chained control of legal persons or legal arrangements</a:t>
            </a:r>
          </a:p>
          <a:p>
            <a:pPr>
              <a:spcBef>
                <a:spcPts val="600"/>
              </a:spcBef>
            </a:pPr>
            <a:r>
              <a:rPr lang="en-GB" sz="1400" dirty="0"/>
              <a:t>Cumulative ownership and control, that is, ownership or control or both through otherwise separate multiple chains of ownership or control of the same legal person or legal arrangement</a:t>
            </a:r>
          </a:p>
          <a:p>
            <a:pPr>
              <a:spcBef>
                <a:spcPts val="600"/>
              </a:spcBef>
            </a:pPr>
            <a:r>
              <a:rPr lang="en-GB" sz="1400" dirty="0"/>
              <a:t>Effective control over legal persons and legal arrangements does not presume a holding of capital or assets or voting rights</a:t>
            </a:r>
          </a:p>
        </p:txBody>
      </p:sp>
      <p:sp>
        <p:nvSpPr>
          <p:cNvPr id="13" name="Slide Number Placeholder 1">
            <a:extLst>
              <a:ext uri="{FF2B5EF4-FFF2-40B4-BE49-F238E27FC236}">
                <a16:creationId xmlns:a16="http://schemas.microsoft.com/office/drawing/2014/main" id="{1DE3A30F-7A9B-4214-BAE7-5F919A8DA8E0}"/>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5</a:t>
            </a:fld>
            <a:endParaRPr lang="en-GB" dirty="0"/>
          </a:p>
        </p:txBody>
      </p:sp>
    </p:spTree>
    <p:extLst>
      <p:ext uri="{BB962C8B-B14F-4D97-AF65-F5344CB8AC3E}">
        <p14:creationId xmlns:p14="http://schemas.microsoft.com/office/powerpoint/2010/main" val="2664625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Understanding “owns”</a:t>
            </a:r>
          </a:p>
        </p:txBody>
      </p:sp>
      <p:sp>
        <p:nvSpPr>
          <p:cNvPr id="11" name="Content Placeholder 10">
            <a:extLst>
              <a:ext uri="{FF2B5EF4-FFF2-40B4-BE49-F238E27FC236}">
                <a16:creationId xmlns:a16="http://schemas.microsoft.com/office/drawing/2014/main" id="{A9E0C07D-DE15-45F5-9CE1-AD954446BF1B}"/>
              </a:ext>
            </a:extLst>
          </p:cNvPr>
          <p:cNvSpPr>
            <a:spLocks noGrp="1"/>
          </p:cNvSpPr>
          <p:nvPr>
            <p:ph idx="1"/>
          </p:nvPr>
        </p:nvSpPr>
        <p:spPr>
          <a:xfrm>
            <a:off x="2442750" y="1776258"/>
            <a:ext cx="8775012" cy="751314"/>
          </a:xfrm>
          <a:solidFill>
            <a:schemeClr val="bg1">
              <a:lumMod val="95000"/>
            </a:schemeClr>
          </a:solidFill>
        </p:spPr>
        <p:txBody>
          <a:bodyPr wrap="square" lIns="270000" tIns="180000" rIns="270000" bIns="180000">
            <a:spAutoFit/>
          </a:bodyPr>
          <a:lstStyle/>
          <a:p>
            <a:pPr marL="0" indent="0">
              <a:buNone/>
            </a:pPr>
            <a:r>
              <a:rPr lang="en-CA" sz="1400" dirty="0">
                <a:solidFill>
                  <a:prstClr val="black"/>
                </a:solidFill>
                <a:latin typeface="+mj-lt"/>
              </a:rPr>
              <a:t>Owning is </a:t>
            </a:r>
            <a:r>
              <a:rPr lang="en-CA" sz="1400" b="1" u="sng" dirty="0">
                <a:solidFill>
                  <a:prstClr val="black"/>
                </a:solidFill>
                <a:latin typeface="+mn-lt"/>
              </a:rPr>
              <a:t>a claim on the equity</a:t>
            </a:r>
            <a:r>
              <a:rPr lang="en-CA" sz="1400" dirty="0">
                <a:solidFill>
                  <a:prstClr val="black"/>
                </a:solidFill>
                <a:latin typeface="+mj-lt"/>
              </a:rPr>
              <a:t> of a legal person or legal arrangement. If there is more than one owner, ownership is expressed as a percentage (a share) of the equity that is allocated to each owner.</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8D6043DF-FC78-4853-AA60-DFD7D45CCE6F}"/>
              </a:ext>
            </a:extLst>
          </p:cNvPr>
          <p:cNvSpPr txBox="1">
            <a:spLocks/>
          </p:cNvSpPr>
          <p:nvPr/>
        </p:nvSpPr>
        <p:spPr>
          <a:xfrm>
            <a:off x="2442750" y="2771219"/>
            <a:ext cx="8775012" cy="1139113"/>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prstClr val="black"/>
                </a:solidFill>
                <a:latin typeface="+mj-lt"/>
              </a:rPr>
              <a:t>While for a corporation a portion of ownership is conveyed by the holding of a share, for our purposes, the term “share” applies equally to the allocation of a portion of equity ownership for all legal persons or legal arrangements. For example, we may describe the portion of equity held by a partner in a partnership to be an x percentage share of the partnership equity.</a:t>
            </a:r>
          </a:p>
        </p:txBody>
      </p:sp>
      <p:sp>
        <p:nvSpPr>
          <p:cNvPr id="9" name="Content Placeholder 10">
            <a:extLst>
              <a:ext uri="{FF2B5EF4-FFF2-40B4-BE49-F238E27FC236}">
                <a16:creationId xmlns:a16="http://schemas.microsoft.com/office/drawing/2014/main" id="{A966C0EA-4E2A-4F9A-A341-06D1E927BDF9}"/>
              </a:ext>
            </a:extLst>
          </p:cNvPr>
          <p:cNvSpPr txBox="1">
            <a:spLocks/>
          </p:cNvSpPr>
          <p:nvPr/>
        </p:nvSpPr>
        <p:spPr>
          <a:xfrm>
            <a:off x="2442750" y="4153979"/>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Implication: </a:t>
            </a:r>
            <a:r>
              <a:rPr lang="en-GB" sz="1400" dirty="0">
                <a:solidFill>
                  <a:prstClr val="black"/>
                </a:solidFill>
                <a:latin typeface="+mj-lt"/>
              </a:rPr>
              <a:t>for corporations, calculating ownership is simply a matter of calculating the percentage of </a:t>
            </a:r>
            <a:r>
              <a:rPr lang="en-GB" sz="1400" b="1" u="sng" dirty="0">
                <a:solidFill>
                  <a:prstClr val="black"/>
                </a:solidFill>
                <a:latin typeface="+mn-lt"/>
              </a:rPr>
              <a:t>all outstanding shares – irrespective of class or type of shares</a:t>
            </a:r>
            <a:r>
              <a:rPr lang="en-GB" sz="1400" dirty="0">
                <a:solidFill>
                  <a:prstClr val="black"/>
                </a:solidFill>
                <a:latin typeface="+mj-lt"/>
              </a:rPr>
              <a:t> - that an owner holds.</a:t>
            </a:r>
          </a:p>
        </p:txBody>
      </p:sp>
      <p:sp>
        <p:nvSpPr>
          <p:cNvPr id="10" name="Content Placeholder 10">
            <a:extLst>
              <a:ext uri="{FF2B5EF4-FFF2-40B4-BE49-F238E27FC236}">
                <a16:creationId xmlns:a16="http://schemas.microsoft.com/office/drawing/2014/main" id="{9D67A55C-0627-48AD-8C90-D9C600A96351}"/>
              </a:ext>
            </a:extLst>
          </p:cNvPr>
          <p:cNvSpPr txBox="1">
            <a:spLocks/>
          </p:cNvSpPr>
          <p:nvPr/>
        </p:nvSpPr>
        <p:spPr>
          <a:xfrm>
            <a:off x="2442750" y="5148940"/>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Tip: </a:t>
            </a:r>
            <a:r>
              <a:rPr lang="en-GB" sz="1400" dirty="0">
                <a:solidFill>
                  <a:prstClr val="black"/>
                </a:solidFill>
                <a:latin typeface="+mj-lt"/>
              </a:rPr>
              <a:t>the calculation of percentage of equity ownership has no regard for the value of the shares, whether the nominal value or the market value.</a:t>
            </a:r>
          </a:p>
        </p:txBody>
      </p:sp>
      <p:sp>
        <p:nvSpPr>
          <p:cNvPr id="15" name="Slide Number Placeholder 1">
            <a:extLst>
              <a:ext uri="{FF2B5EF4-FFF2-40B4-BE49-F238E27FC236}">
                <a16:creationId xmlns:a16="http://schemas.microsoft.com/office/drawing/2014/main" id="{77E32916-1473-40DA-AB46-C49008021CA4}"/>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6</a:t>
            </a:fld>
            <a:endParaRPr lang="en-GB" dirty="0"/>
          </a:p>
        </p:txBody>
      </p:sp>
    </p:spTree>
    <p:extLst>
      <p:ext uri="{BB962C8B-B14F-4D97-AF65-F5344CB8AC3E}">
        <p14:creationId xmlns:p14="http://schemas.microsoft.com/office/powerpoint/2010/main" val="11506554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Understanding “control” – 1</a:t>
            </a:r>
          </a:p>
        </p:txBody>
      </p:sp>
      <p:sp>
        <p:nvSpPr>
          <p:cNvPr id="11" name="Content Placeholder 10">
            <a:extLst>
              <a:ext uri="{FF2B5EF4-FFF2-40B4-BE49-F238E27FC236}">
                <a16:creationId xmlns:a16="http://schemas.microsoft.com/office/drawing/2014/main" id="{A9E0C07D-DE15-45F5-9CE1-AD954446BF1B}"/>
              </a:ext>
            </a:extLst>
          </p:cNvPr>
          <p:cNvSpPr>
            <a:spLocks noGrp="1"/>
          </p:cNvSpPr>
          <p:nvPr>
            <p:ph idx="1"/>
          </p:nvPr>
        </p:nvSpPr>
        <p:spPr>
          <a:xfrm>
            <a:off x="2442750" y="1776258"/>
            <a:ext cx="8775012" cy="945213"/>
          </a:xfrm>
          <a:solidFill>
            <a:schemeClr val="bg1">
              <a:lumMod val="95000"/>
            </a:schemeClr>
          </a:solidFill>
        </p:spPr>
        <p:txBody>
          <a:bodyPr wrap="square" lIns="270000" tIns="180000" rIns="270000" bIns="180000">
            <a:spAutoFit/>
          </a:bodyPr>
          <a:lstStyle/>
          <a:p>
            <a:pPr marL="0" indent="0">
              <a:buNone/>
            </a:pPr>
            <a:r>
              <a:rPr lang="en-GB" sz="1400" dirty="0">
                <a:solidFill>
                  <a:prstClr val="black"/>
                </a:solidFill>
                <a:latin typeface="+mj-lt"/>
              </a:rPr>
              <a:t>Not all ownership of equity conveys the right to control legal persons or legal arrangements. For example, in a limited partnership the partners having limited liability have no control over the partnership: general partners have all control.</a:t>
            </a:r>
            <a:endParaRPr lang="en-CA" sz="1400" dirty="0">
              <a:solidFill>
                <a:prstClr val="black"/>
              </a:solidFill>
              <a:latin typeface="+mj-lt"/>
            </a:endParaRP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8D6043DF-FC78-4853-AA60-DFD7D45CCE6F}"/>
              </a:ext>
            </a:extLst>
          </p:cNvPr>
          <p:cNvSpPr txBox="1">
            <a:spLocks/>
          </p:cNvSpPr>
          <p:nvPr/>
        </p:nvSpPr>
        <p:spPr>
          <a:xfrm>
            <a:off x="2442749" y="2907908"/>
            <a:ext cx="8775012" cy="1333012"/>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dirty="0">
                <a:solidFill>
                  <a:prstClr val="black"/>
                </a:solidFill>
                <a:latin typeface="+mj-lt"/>
              </a:rPr>
              <a:t>For a corporation, while </a:t>
            </a:r>
            <a:r>
              <a:rPr lang="en-GB" sz="1400" b="1" u="sng" dirty="0">
                <a:solidFill>
                  <a:prstClr val="black"/>
                </a:solidFill>
                <a:latin typeface="+mn-lt"/>
              </a:rPr>
              <a:t>all shares confer a right of ownership</a:t>
            </a:r>
            <a:r>
              <a:rPr lang="en-GB" sz="1400" dirty="0">
                <a:solidFill>
                  <a:prstClr val="black"/>
                </a:solidFill>
                <a:latin typeface="+mj-lt"/>
              </a:rPr>
              <a:t>, not all shares have the same rights. For example, preferred or preference shares have the right to dividend payments before dividends are paid to common or ordinary shares; some shares have the right to vote on the major decisions of the company or on the appointment of directors, while others do not; or some shares afford one vote per share, whereas others may afford multiple votes for each share.</a:t>
            </a:r>
          </a:p>
        </p:txBody>
      </p:sp>
      <p:sp>
        <p:nvSpPr>
          <p:cNvPr id="9" name="Content Placeholder 10">
            <a:extLst>
              <a:ext uri="{FF2B5EF4-FFF2-40B4-BE49-F238E27FC236}">
                <a16:creationId xmlns:a16="http://schemas.microsoft.com/office/drawing/2014/main" id="{A966C0EA-4E2A-4F9A-A341-06D1E927BDF9}"/>
              </a:ext>
            </a:extLst>
          </p:cNvPr>
          <p:cNvSpPr txBox="1">
            <a:spLocks/>
          </p:cNvSpPr>
          <p:nvPr/>
        </p:nvSpPr>
        <p:spPr>
          <a:xfrm>
            <a:off x="2442749" y="4427357"/>
            <a:ext cx="8775012" cy="945213"/>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Implication: </a:t>
            </a:r>
            <a:r>
              <a:rPr lang="en-GB" sz="1400" dirty="0">
                <a:solidFill>
                  <a:prstClr val="black"/>
                </a:solidFill>
                <a:latin typeface="+mj-lt"/>
              </a:rPr>
              <a:t>all shares are an equal claim on equity but not all shares provide equal ability to control the legal person or legal arrangement. It is very important, therefore, to </a:t>
            </a:r>
            <a:r>
              <a:rPr lang="en-GB" sz="1400" b="1" u="sng" dirty="0">
                <a:solidFill>
                  <a:prstClr val="black"/>
                </a:solidFill>
                <a:latin typeface="+mn-lt"/>
              </a:rPr>
              <a:t>account for a share of equity separately from accounting for a share of control</a:t>
            </a:r>
            <a:r>
              <a:rPr lang="en-GB" sz="1400" dirty="0">
                <a:solidFill>
                  <a:prstClr val="black"/>
                </a:solidFill>
                <a:latin typeface="+mj-lt"/>
              </a:rPr>
              <a:t>.</a:t>
            </a:r>
          </a:p>
        </p:txBody>
      </p:sp>
      <p:sp>
        <p:nvSpPr>
          <p:cNvPr id="10" name="Content Placeholder 10">
            <a:extLst>
              <a:ext uri="{FF2B5EF4-FFF2-40B4-BE49-F238E27FC236}">
                <a16:creationId xmlns:a16="http://schemas.microsoft.com/office/drawing/2014/main" id="{9D67A55C-0627-48AD-8C90-D9C600A96351}"/>
              </a:ext>
            </a:extLst>
          </p:cNvPr>
          <p:cNvSpPr txBox="1">
            <a:spLocks/>
          </p:cNvSpPr>
          <p:nvPr/>
        </p:nvSpPr>
        <p:spPr>
          <a:xfrm>
            <a:off x="2442750" y="5559007"/>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Tip: </a:t>
            </a:r>
            <a:r>
              <a:rPr lang="en-GB" sz="1400" dirty="0">
                <a:solidFill>
                  <a:prstClr val="black"/>
                </a:solidFill>
                <a:latin typeface="+mj-lt"/>
              </a:rPr>
              <a:t>do not assume that all common shares or all preferred shares have the same voting rights as traditionally accorded to these types of shares. </a:t>
            </a:r>
          </a:p>
        </p:txBody>
      </p:sp>
      <p:sp>
        <p:nvSpPr>
          <p:cNvPr id="8" name="Slide Number Placeholder 1">
            <a:extLst>
              <a:ext uri="{FF2B5EF4-FFF2-40B4-BE49-F238E27FC236}">
                <a16:creationId xmlns:a16="http://schemas.microsoft.com/office/drawing/2014/main" id="{A2FEE193-AA42-4FAB-BDED-5A06DBDA4D7E}"/>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7</a:t>
            </a:fld>
            <a:endParaRPr lang="en-GB" dirty="0"/>
          </a:p>
        </p:txBody>
      </p:sp>
    </p:spTree>
    <p:extLst>
      <p:ext uri="{BB962C8B-B14F-4D97-AF65-F5344CB8AC3E}">
        <p14:creationId xmlns:p14="http://schemas.microsoft.com/office/powerpoint/2010/main" val="2217430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p:txBody>
          <a:bodyPr/>
          <a:lstStyle/>
          <a:p>
            <a:r>
              <a:rPr lang="en-GB" dirty="0"/>
              <a:t>Understanding “control” – 2</a:t>
            </a:r>
          </a:p>
        </p:txBody>
      </p:sp>
      <p:sp>
        <p:nvSpPr>
          <p:cNvPr id="11" name="Content Placeholder 10">
            <a:extLst>
              <a:ext uri="{FF2B5EF4-FFF2-40B4-BE49-F238E27FC236}">
                <a16:creationId xmlns:a16="http://schemas.microsoft.com/office/drawing/2014/main" id="{A9E0C07D-DE15-45F5-9CE1-AD954446BF1B}"/>
              </a:ext>
            </a:extLst>
          </p:cNvPr>
          <p:cNvSpPr>
            <a:spLocks noGrp="1"/>
          </p:cNvSpPr>
          <p:nvPr>
            <p:ph idx="1"/>
          </p:nvPr>
        </p:nvSpPr>
        <p:spPr>
          <a:xfrm>
            <a:off x="2442750" y="1776258"/>
            <a:ext cx="8775012" cy="1139113"/>
          </a:xfrm>
          <a:solidFill>
            <a:schemeClr val="bg1">
              <a:lumMod val="95000"/>
            </a:schemeClr>
          </a:solidFill>
        </p:spPr>
        <p:txBody>
          <a:bodyPr wrap="square" lIns="270000" tIns="180000" rIns="270000" bIns="180000">
            <a:spAutoFit/>
          </a:bodyPr>
          <a:lstStyle/>
          <a:p>
            <a:pPr marL="0" indent="0">
              <a:buNone/>
            </a:pPr>
            <a:r>
              <a:rPr lang="en-GB" sz="1400" dirty="0">
                <a:solidFill>
                  <a:prstClr val="black"/>
                </a:solidFill>
                <a:latin typeface="+mj-lt"/>
              </a:rPr>
              <a:t>…”the FATF definition focuses on the natural (not legal) persons who actually own and take advantage of capital or assets of the legal person; </a:t>
            </a:r>
            <a:r>
              <a:rPr lang="en-GB" sz="1400" b="1" dirty="0">
                <a:solidFill>
                  <a:prstClr val="black"/>
                </a:solidFill>
                <a:latin typeface="+mn-lt"/>
              </a:rPr>
              <a:t>as well as on those who really exert effective control over it (whether or not they occupy formal positions within that legal person), rather than just the (natural or legal) persons who are legally (on paper) entitled to do so.</a:t>
            </a:r>
            <a:r>
              <a:rPr lang="en-GB" sz="1400" dirty="0">
                <a:solidFill>
                  <a:prstClr val="black"/>
                </a:solidFill>
                <a:latin typeface="+mj-lt"/>
              </a:rPr>
              <a:t>”</a:t>
            </a:r>
            <a:r>
              <a:rPr lang="en-GB" sz="1400" b="1" dirty="0">
                <a:solidFill>
                  <a:srgbClr val="00297A"/>
                </a:solidFill>
                <a:latin typeface="+mn-lt"/>
              </a:rPr>
              <a:t>*</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8D6043DF-FC78-4853-AA60-DFD7D45CCE6F}"/>
              </a:ext>
            </a:extLst>
          </p:cNvPr>
          <p:cNvSpPr txBox="1">
            <a:spLocks/>
          </p:cNvSpPr>
          <p:nvPr/>
        </p:nvSpPr>
        <p:spPr>
          <a:xfrm>
            <a:off x="2442750" y="3140771"/>
            <a:ext cx="8775012" cy="945213"/>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Example: </a:t>
            </a:r>
            <a:r>
              <a:rPr lang="en-GB" sz="1400" dirty="0">
                <a:solidFill>
                  <a:prstClr val="black"/>
                </a:solidFill>
                <a:latin typeface="+mj-lt"/>
              </a:rPr>
              <a:t>in a Limited Liability Partnership the General Partner, or more precisely the persons, including other legal persons and legal arrangements, acting for the General Partner, have effective control over the Limited Liability Partnership whether or not the General Partner owns capital or assets of the Limited Liability Partnership</a:t>
            </a:r>
          </a:p>
        </p:txBody>
      </p:sp>
      <p:sp>
        <p:nvSpPr>
          <p:cNvPr id="9" name="Content Placeholder 10">
            <a:extLst>
              <a:ext uri="{FF2B5EF4-FFF2-40B4-BE49-F238E27FC236}">
                <a16:creationId xmlns:a16="http://schemas.microsoft.com/office/drawing/2014/main" id="{A966C0EA-4E2A-4F9A-A341-06D1E927BDF9}"/>
              </a:ext>
            </a:extLst>
          </p:cNvPr>
          <p:cNvSpPr txBox="1">
            <a:spLocks/>
          </p:cNvSpPr>
          <p:nvPr/>
        </p:nvSpPr>
        <p:spPr>
          <a:xfrm>
            <a:off x="2442750" y="4311384"/>
            <a:ext cx="8775012" cy="751314"/>
          </a:xfrm>
          <a:prstGeom prst="rect">
            <a:avLst/>
          </a:prstGeom>
          <a:solidFill>
            <a:schemeClr val="bg1">
              <a:lumMod val="95000"/>
            </a:schemeClr>
          </a:solidFill>
        </p:spPr>
        <p:txBody>
          <a:bodyPr wrap="square" lIns="270000" tIns="180000" rIns="270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1400" b="1" dirty="0">
                <a:solidFill>
                  <a:prstClr val="black"/>
                </a:solidFill>
                <a:latin typeface="+mn-lt"/>
              </a:rPr>
              <a:t>Implication: </a:t>
            </a:r>
            <a:r>
              <a:rPr lang="en-CA" sz="1400" b="1" u="sng" dirty="0">
                <a:latin typeface="Calibri" pitchFamily="34" charset="0"/>
              </a:rPr>
              <a:t>all legal persons or legal arrangements have beneficial owners</a:t>
            </a:r>
            <a:r>
              <a:rPr lang="en-CA" sz="1400" dirty="0"/>
              <a:t> </a:t>
            </a:r>
            <a:r>
              <a:rPr lang="en-CA" sz="1400" dirty="0">
                <a:latin typeface="+mj-lt"/>
              </a:rPr>
              <a:t>even if no natural person ultimately owns capital or assets at or above the prescribed threshold level</a:t>
            </a:r>
            <a:endParaRPr lang="en-GB" sz="1400" dirty="0">
              <a:solidFill>
                <a:prstClr val="black"/>
              </a:solidFill>
              <a:latin typeface="+mj-lt"/>
            </a:endParaRPr>
          </a:p>
        </p:txBody>
      </p:sp>
      <p:sp>
        <p:nvSpPr>
          <p:cNvPr id="8" name="Slide Number Placeholder 1">
            <a:extLst>
              <a:ext uri="{FF2B5EF4-FFF2-40B4-BE49-F238E27FC236}">
                <a16:creationId xmlns:a16="http://schemas.microsoft.com/office/drawing/2014/main" id="{A2FEE193-AA42-4FAB-BDED-5A06DBDA4D7E}"/>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8</a:t>
            </a:fld>
            <a:endParaRPr lang="en-GB" dirty="0"/>
          </a:p>
        </p:txBody>
      </p:sp>
      <p:sp>
        <p:nvSpPr>
          <p:cNvPr id="12" name="Content Placeholder 4">
            <a:extLst>
              <a:ext uri="{FF2B5EF4-FFF2-40B4-BE49-F238E27FC236}">
                <a16:creationId xmlns:a16="http://schemas.microsoft.com/office/drawing/2014/main" id="{97149497-D2D4-4D45-94D2-CE78A6701BF9}"/>
              </a:ext>
            </a:extLst>
          </p:cNvPr>
          <p:cNvSpPr txBox="1">
            <a:spLocks/>
          </p:cNvSpPr>
          <p:nvPr/>
        </p:nvSpPr>
        <p:spPr>
          <a:xfrm>
            <a:off x="2442750" y="5737121"/>
            <a:ext cx="8775012" cy="626616"/>
          </a:xfrm>
          <a:prstGeom prst="rect">
            <a:avLst/>
          </a:prstGeom>
        </p:spPr>
        <p:txBody>
          <a:bodyPr lIns="0" tIns="0" rIns="0" bIns="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95000"/>
              </a:lnSpc>
              <a:buNone/>
            </a:pPr>
            <a:r>
              <a:rPr lang="en-GB" sz="1400" b="1" dirty="0">
                <a:solidFill>
                  <a:srgbClr val="00297A"/>
                </a:solidFill>
                <a:latin typeface="Calibri" panose="020F0502020204030204" pitchFamily="34" charset="0"/>
                <a:cs typeface="Calibri" panose="020F0502020204030204" pitchFamily="34" charset="0"/>
              </a:rPr>
              <a:t>*</a:t>
            </a:r>
            <a:r>
              <a:rPr lang="en-GB" sz="1400" b="1" dirty="0">
                <a:latin typeface="Calibri" panose="020F0502020204030204" pitchFamily="34" charset="0"/>
                <a:cs typeface="Calibri" panose="020F0502020204030204" pitchFamily="34" charset="0"/>
              </a:rPr>
              <a:t>FATF Guidance: </a:t>
            </a:r>
            <a:r>
              <a:rPr lang="en-GB" sz="1400" dirty="0"/>
              <a:t>Transparency and Beneficial Ownership;</a:t>
            </a:r>
            <a:br>
              <a:rPr lang="en-GB" sz="1400" dirty="0"/>
            </a:br>
            <a:r>
              <a:rPr lang="en-GB" sz="1400" dirty="0"/>
              <a:t>  </a:t>
            </a:r>
            <a:r>
              <a:rPr lang="en-GB" sz="1400" u="sng" dirty="0">
                <a:solidFill>
                  <a:srgbClr val="00297A"/>
                </a:solidFill>
              </a:rPr>
              <a:t>http://www.fatf-gafi.org/documents/documents/transparency-and-beneficial-ownership.html</a:t>
            </a:r>
            <a:r>
              <a:rPr lang="en-GB" sz="1400" dirty="0"/>
              <a:t>; </a:t>
            </a:r>
            <a:r>
              <a:rPr lang="en-CA" sz="1400" dirty="0">
                <a:latin typeface="+mj-lt"/>
              </a:rPr>
              <a:t>page 8; 9 March 2015.</a:t>
            </a:r>
            <a:br>
              <a:rPr lang="en-CA" sz="1400" dirty="0">
                <a:latin typeface="+mj-lt"/>
              </a:rPr>
            </a:br>
            <a:r>
              <a:rPr lang="en-CA" sz="1400" dirty="0">
                <a:latin typeface="+mj-lt"/>
              </a:rPr>
              <a:t>  Also see a similar reference in page 9 addressing Legal Arrangements.</a:t>
            </a:r>
            <a:endParaRPr lang="en-GB" sz="1400" dirty="0">
              <a:latin typeface="+mj-lt"/>
            </a:endParaRPr>
          </a:p>
        </p:txBody>
      </p:sp>
    </p:spTree>
    <p:extLst>
      <p:ext uri="{BB962C8B-B14F-4D97-AF65-F5344CB8AC3E}">
        <p14:creationId xmlns:p14="http://schemas.microsoft.com/office/powerpoint/2010/main" val="3468514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AD60A2C-ACDC-4FBC-957F-2E2FA2CB5A51}"/>
              </a:ext>
            </a:extLst>
          </p:cNvPr>
          <p:cNvSpPr>
            <a:spLocks noGrp="1"/>
          </p:cNvSpPr>
          <p:nvPr>
            <p:ph type="title"/>
          </p:nvPr>
        </p:nvSpPr>
        <p:spPr>
          <a:xfrm>
            <a:off x="2442748" y="1157236"/>
            <a:ext cx="8775013" cy="332399"/>
          </a:xfrm>
        </p:spPr>
        <p:txBody>
          <a:bodyPr/>
          <a:lstStyle/>
          <a:p>
            <a:r>
              <a:rPr lang="en-GB" dirty="0"/>
              <a:t>Beneficial Ownership – 3 measures</a:t>
            </a:r>
          </a:p>
        </p:txBody>
      </p:sp>
      <p:sp>
        <p:nvSpPr>
          <p:cNvPr id="6" name="Subtitle 5">
            <a:extLst>
              <a:ext uri="{FF2B5EF4-FFF2-40B4-BE49-F238E27FC236}">
                <a16:creationId xmlns:a16="http://schemas.microsoft.com/office/drawing/2014/main" id="{3A91A363-911C-43CF-92B5-606009494723}"/>
              </a:ext>
            </a:extLst>
          </p:cNvPr>
          <p:cNvSpPr>
            <a:spLocks noGrp="1"/>
          </p:cNvSpPr>
          <p:nvPr>
            <p:ph type="subTitle" idx="13"/>
          </p:nvPr>
        </p:nvSpPr>
        <p:spPr/>
        <p:txBody>
          <a:bodyPr/>
          <a:lstStyle/>
          <a:p>
            <a:r>
              <a:rPr lang="en-GB" dirty="0"/>
              <a:t>Determining Ultimate Beneficial Ownership</a:t>
            </a:r>
          </a:p>
        </p:txBody>
      </p:sp>
      <p:sp>
        <p:nvSpPr>
          <p:cNvPr id="7" name="Content Placeholder 10">
            <a:extLst>
              <a:ext uri="{FF2B5EF4-FFF2-40B4-BE49-F238E27FC236}">
                <a16:creationId xmlns:a16="http://schemas.microsoft.com/office/drawing/2014/main" id="{0415428E-D698-449F-95FA-63742FA0E500}"/>
              </a:ext>
            </a:extLst>
          </p:cNvPr>
          <p:cNvSpPr txBox="1">
            <a:spLocks/>
          </p:cNvSpPr>
          <p:nvPr/>
        </p:nvSpPr>
        <p:spPr>
          <a:xfrm>
            <a:off x="3090272" y="1993201"/>
            <a:ext cx="8127490" cy="862114"/>
          </a:xfrm>
          <a:prstGeom prst="rect">
            <a:avLst/>
          </a:prstGeom>
          <a:solidFill>
            <a:schemeClr val="bg1">
              <a:lumMod val="95000"/>
            </a:schemeClr>
          </a:solidFill>
        </p:spPr>
        <p:txBody>
          <a:bodyPr wrap="square" lIns="936000" tIns="180000" rIns="324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prstClr val="black"/>
                </a:solidFill>
                <a:latin typeface="+mj-lt"/>
              </a:rPr>
              <a:t>Ownership as a measure of total equity (for corporations, measure percentage of all shares outstanding, including shares held in Treasury)</a:t>
            </a:r>
            <a:endParaRPr lang="en-GB" b="1" dirty="0">
              <a:solidFill>
                <a:srgbClr val="00297A"/>
              </a:solidFill>
              <a:latin typeface="+mn-lt"/>
            </a:endParaRPr>
          </a:p>
        </p:txBody>
      </p:sp>
      <p:sp>
        <p:nvSpPr>
          <p:cNvPr id="2" name="Oval 1">
            <a:extLst>
              <a:ext uri="{FF2B5EF4-FFF2-40B4-BE49-F238E27FC236}">
                <a16:creationId xmlns:a16="http://schemas.microsoft.com/office/drawing/2014/main" id="{4ABE997B-5B7E-47B0-A6E6-CAB047B81719}"/>
              </a:ext>
            </a:extLst>
          </p:cNvPr>
          <p:cNvSpPr/>
          <p:nvPr/>
        </p:nvSpPr>
        <p:spPr>
          <a:xfrm>
            <a:off x="2442748" y="1776258"/>
            <a:ext cx="1296000" cy="1296000"/>
          </a:xfrm>
          <a:prstGeom prst="ellipse">
            <a:avLst/>
          </a:prstGeom>
          <a:solidFill>
            <a:schemeClr val="bg1"/>
          </a:solidFill>
          <a:ln>
            <a:solidFill>
              <a:srgbClr val="002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97A"/>
                </a:solidFill>
                <a:latin typeface="Cambria" panose="02040503050406030204" pitchFamily="18" charset="0"/>
                <a:ea typeface="Cambria" panose="02040503050406030204" pitchFamily="18" charset="0"/>
              </a:rPr>
              <a:t>1</a:t>
            </a:r>
          </a:p>
        </p:txBody>
      </p:sp>
      <p:sp>
        <p:nvSpPr>
          <p:cNvPr id="11" name="Content Placeholder 10">
            <a:extLst>
              <a:ext uri="{FF2B5EF4-FFF2-40B4-BE49-F238E27FC236}">
                <a16:creationId xmlns:a16="http://schemas.microsoft.com/office/drawing/2014/main" id="{C2A58010-D9AA-4F7B-8DB9-B91F7A868201}"/>
              </a:ext>
            </a:extLst>
          </p:cNvPr>
          <p:cNvSpPr txBox="1">
            <a:spLocks/>
          </p:cNvSpPr>
          <p:nvPr/>
        </p:nvSpPr>
        <p:spPr>
          <a:xfrm>
            <a:off x="3090272" y="3553762"/>
            <a:ext cx="8127490" cy="862114"/>
          </a:xfrm>
          <a:prstGeom prst="rect">
            <a:avLst/>
          </a:prstGeom>
          <a:solidFill>
            <a:schemeClr val="bg1">
              <a:lumMod val="95000"/>
            </a:schemeClr>
          </a:solidFill>
        </p:spPr>
        <p:txBody>
          <a:bodyPr wrap="square" lIns="936000" tIns="180000" rIns="324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prstClr val="black"/>
                </a:solidFill>
                <a:latin typeface="+mj-lt"/>
              </a:rPr>
              <a:t>Control conveyed (or not conveyed) by virtue of equity ownership (measure percentage of voting rights)</a:t>
            </a:r>
            <a:endParaRPr lang="en-GB" b="1" dirty="0">
              <a:solidFill>
                <a:srgbClr val="00297A"/>
              </a:solidFill>
              <a:latin typeface="+mn-lt"/>
            </a:endParaRPr>
          </a:p>
        </p:txBody>
      </p:sp>
      <p:sp>
        <p:nvSpPr>
          <p:cNvPr id="12" name="Oval 11">
            <a:extLst>
              <a:ext uri="{FF2B5EF4-FFF2-40B4-BE49-F238E27FC236}">
                <a16:creationId xmlns:a16="http://schemas.microsoft.com/office/drawing/2014/main" id="{95420F25-55AE-44DF-8A43-14E7A42F7A5A}"/>
              </a:ext>
            </a:extLst>
          </p:cNvPr>
          <p:cNvSpPr/>
          <p:nvPr/>
        </p:nvSpPr>
        <p:spPr>
          <a:xfrm>
            <a:off x="2442748" y="3336819"/>
            <a:ext cx="1296000" cy="1296000"/>
          </a:xfrm>
          <a:prstGeom prst="ellipse">
            <a:avLst/>
          </a:prstGeom>
          <a:solidFill>
            <a:schemeClr val="bg1"/>
          </a:solidFill>
          <a:ln>
            <a:solidFill>
              <a:srgbClr val="002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97A"/>
                </a:solidFill>
                <a:latin typeface="Cambria" panose="02040503050406030204" pitchFamily="18" charset="0"/>
                <a:ea typeface="Cambria" panose="02040503050406030204" pitchFamily="18" charset="0"/>
              </a:rPr>
              <a:t>2</a:t>
            </a:r>
          </a:p>
        </p:txBody>
      </p:sp>
      <p:sp>
        <p:nvSpPr>
          <p:cNvPr id="14" name="Content Placeholder 10">
            <a:extLst>
              <a:ext uri="{FF2B5EF4-FFF2-40B4-BE49-F238E27FC236}">
                <a16:creationId xmlns:a16="http://schemas.microsoft.com/office/drawing/2014/main" id="{DD38F66A-6EE5-4F17-A04A-254FDD134D18}"/>
              </a:ext>
            </a:extLst>
          </p:cNvPr>
          <p:cNvSpPr txBox="1">
            <a:spLocks/>
          </p:cNvSpPr>
          <p:nvPr/>
        </p:nvSpPr>
        <p:spPr>
          <a:xfrm>
            <a:off x="3090272" y="5114323"/>
            <a:ext cx="8127490" cy="862114"/>
          </a:xfrm>
          <a:prstGeom prst="rect">
            <a:avLst/>
          </a:prstGeom>
          <a:solidFill>
            <a:schemeClr val="bg1">
              <a:lumMod val="95000"/>
            </a:schemeClr>
          </a:solidFill>
        </p:spPr>
        <p:txBody>
          <a:bodyPr wrap="square" lIns="936000" tIns="180000" rIns="324000" bIns="180000">
            <a:spAutoFit/>
          </a:bodyPr>
          <a:lstStyle>
            <a:lvl1pPr marL="216000" indent="-216000" algn="l" defTabSz="914400" rtl="0" eaLnBrk="1" latinLnBrk="0" hangingPunct="1">
              <a:lnSpc>
                <a:spcPct val="90000"/>
              </a:lnSpc>
              <a:spcBef>
                <a:spcPts val="1600"/>
              </a:spcBef>
              <a:spcAft>
                <a:spcPts val="0"/>
              </a:spcAft>
              <a:buClr>
                <a:srgbClr val="00297A"/>
              </a:buClr>
              <a:buSzPct val="100000"/>
              <a:buFont typeface="Arial" panose="020B0604020202020204" pitchFamily="34" charset="0"/>
              <a:buChar char="•"/>
              <a:defRPr sz="1800" kern="1200">
                <a:solidFill>
                  <a:schemeClr val="tx1"/>
                </a:solidFill>
                <a:latin typeface="Calibri Light" panose="020F0302020204030204" pitchFamily="34" charset="0"/>
                <a:ea typeface="+mn-ea"/>
                <a:cs typeface="Calibri Light" panose="020F0302020204030204" pitchFamily="34" charset="0"/>
              </a:defRPr>
            </a:lvl1pPr>
            <a:lvl2pPr marL="432000" indent="-216000" algn="l" defTabSz="914400" rtl="0" eaLnBrk="1" latinLnBrk="0" hangingPunct="1">
              <a:lnSpc>
                <a:spcPct val="100000"/>
              </a:lnSpc>
              <a:spcBef>
                <a:spcPts val="1000"/>
              </a:spcBef>
              <a:buClr>
                <a:srgbClr val="00297A"/>
              </a:buClr>
              <a:buSzPct val="100000"/>
              <a:buFont typeface="Calibri Light" panose="020F030202020403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2pPr>
            <a:lvl3pPr marL="648000" indent="-216000" algn="l" defTabSz="914400" rtl="0" eaLnBrk="1" latinLnBrk="0" hangingPunct="1">
              <a:lnSpc>
                <a:spcPct val="100000"/>
              </a:lnSpc>
              <a:spcBef>
                <a:spcPts val="1000"/>
              </a:spcBef>
              <a:buClr>
                <a:schemeClr val="bg1">
                  <a:lumMod val="65000"/>
                </a:schemeClr>
              </a:buClr>
              <a:buSzPct val="80000"/>
              <a:buFont typeface="Arial" panose="020B0604020202020204" pitchFamily="34" charset="0"/>
              <a:buChar char="•"/>
              <a:defRPr sz="1600" kern="1200">
                <a:solidFill>
                  <a:schemeClr val="tx1"/>
                </a:solidFill>
                <a:latin typeface="Calibri Light" panose="020F0302020204030204" pitchFamily="34" charset="0"/>
                <a:ea typeface="+mn-ea"/>
                <a:cs typeface="Calibri Light" panose="020F0302020204030204" pitchFamily="34" charset="0"/>
              </a:defRPr>
            </a:lvl3pPr>
            <a:lvl4pPr marL="864000" indent="-216000" algn="l" defTabSz="914400" rtl="0" eaLnBrk="1" latinLnBrk="0" hangingPunct="1">
              <a:lnSpc>
                <a:spcPct val="100000"/>
              </a:lnSpc>
              <a:spcBef>
                <a:spcPts val="1000"/>
              </a:spcBef>
              <a:buClr>
                <a:schemeClr val="bg1">
                  <a:lumMod val="65000"/>
                </a:schemeClr>
              </a:buClr>
              <a:buSzPct val="100000"/>
              <a:buFont typeface="Calibri Light" panose="020F030202020403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4pPr>
            <a:lvl5pPr marL="1080000" indent="-216000" algn="l" defTabSz="914400" rtl="0" eaLnBrk="1" latinLnBrk="0" hangingPunct="1">
              <a:lnSpc>
                <a:spcPct val="100000"/>
              </a:lnSpc>
              <a:spcBef>
                <a:spcPts val="1000"/>
              </a:spcBef>
              <a:buClr>
                <a:schemeClr val="tx1"/>
              </a:buClr>
              <a:buFont typeface="Arial" panose="020B0604020202020204" pitchFamily="34" charset="0"/>
              <a:buChar char="•"/>
              <a:defRPr sz="1400" kern="1200">
                <a:solidFill>
                  <a:schemeClr val="tx1"/>
                </a:solidFill>
                <a:latin typeface="Calibri Light" panose="020F0302020204030204" pitchFamily="34" charset="0"/>
                <a:ea typeface="+mn-ea"/>
                <a:cs typeface="Calibri Light" panose="020F03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dirty="0">
                <a:solidFill>
                  <a:prstClr val="black"/>
                </a:solidFill>
                <a:latin typeface="+mj-lt"/>
              </a:rPr>
              <a:t>Control by any other means (senior executive, informal and formal controlling arrangements among shareholders, etc.)</a:t>
            </a:r>
            <a:endParaRPr lang="en-GB" b="1" dirty="0">
              <a:solidFill>
                <a:srgbClr val="00297A"/>
              </a:solidFill>
              <a:latin typeface="+mn-lt"/>
            </a:endParaRPr>
          </a:p>
        </p:txBody>
      </p:sp>
      <p:sp>
        <p:nvSpPr>
          <p:cNvPr id="15" name="Oval 14">
            <a:extLst>
              <a:ext uri="{FF2B5EF4-FFF2-40B4-BE49-F238E27FC236}">
                <a16:creationId xmlns:a16="http://schemas.microsoft.com/office/drawing/2014/main" id="{DC674415-107F-4CB8-8537-BF4A1AD81096}"/>
              </a:ext>
            </a:extLst>
          </p:cNvPr>
          <p:cNvSpPr/>
          <p:nvPr/>
        </p:nvSpPr>
        <p:spPr>
          <a:xfrm>
            <a:off x="2442748" y="4897380"/>
            <a:ext cx="1296000" cy="1296000"/>
          </a:xfrm>
          <a:prstGeom prst="ellipse">
            <a:avLst/>
          </a:prstGeom>
          <a:solidFill>
            <a:schemeClr val="bg1"/>
          </a:solidFill>
          <a:ln>
            <a:solidFill>
              <a:srgbClr val="0029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800" b="1" dirty="0">
                <a:solidFill>
                  <a:srgbClr val="00297A"/>
                </a:solidFill>
                <a:latin typeface="Cambria" panose="02040503050406030204" pitchFamily="18" charset="0"/>
                <a:ea typeface="Cambria" panose="02040503050406030204" pitchFamily="18" charset="0"/>
              </a:rPr>
              <a:t>3</a:t>
            </a:r>
          </a:p>
        </p:txBody>
      </p:sp>
      <p:sp>
        <p:nvSpPr>
          <p:cNvPr id="16" name="Slide Number Placeholder 1">
            <a:extLst>
              <a:ext uri="{FF2B5EF4-FFF2-40B4-BE49-F238E27FC236}">
                <a16:creationId xmlns:a16="http://schemas.microsoft.com/office/drawing/2014/main" id="{4539611C-9DA8-4953-B552-7FA716FD41C1}"/>
              </a:ext>
            </a:extLst>
          </p:cNvPr>
          <p:cNvSpPr>
            <a:spLocks noGrp="1"/>
          </p:cNvSpPr>
          <p:nvPr>
            <p:ph type="sldNum" sz="quarter" idx="12"/>
          </p:nvPr>
        </p:nvSpPr>
        <p:spPr>
          <a:xfrm>
            <a:off x="11322316" y="6282000"/>
            <a:ext cx="535705" cy="395999"/>
          </a:xfrm>
        </p:spPr>
        <p:txBody>
          <a:bodyPr/>
          <a:lstStyle/>
          <a:p>
            <a:fld id="{01D9D42A-FCAC-4D8A-80A0-D310FC5ADD66}" type="slidenum">
              <a:rPr lang="en-GB" smtClean="0"/>
              <a:pPr/>
              <a:t>9</a:t>
            </a:fld>
            <a:endParaRPr lang="en-GB" dirty="0"/>
          </a:p>
        </p:txBody>
      </p:sp>
    </p:spTree>
    <p:extLst>
      <p:ext uri="{BB962C8B-B14F-4D97-AF65-F5344CB8AC3E}">
        <p14:creationId xmlns:p14="http://schemas.microsoft.com/office/powerpoint/2010/main" val="338754212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4624</TotalTime>
  <Words>3922</Words>
  <Application>Microsoft Office PowerPoint</Application>
  <PresentationFormat>Widescreen</PresentationFormat>
  <Paragraphs>497</Paragraphs>
  <Slides>30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30</vt:i4>
      </vt:variant>
    </vt:vector>
  </HeadingPairs>
  <TitlesOfParts>
    <vt:vector size="35" baseType="lpstr">
      <vt:lpstr>Arial</vt:lpstr>
      <vt:lpstr>Calibri</vt:lpstr>
      <vt:lpstr>Calibri Light</vt:lpstr>
      <vt:lpstr>Cambria</vt:lpstr>
      <vt:lpstr>Office Theme</vt:lpstr>
      <vt:lpstr>Determining Ultimate Beneficial Ownership</vt:lpstr>
      <vt:lpstr>What is the purpose of this guide</vt:lpstr>
      <vt:lpstr>What is the task in the process of opening a bank account?</vt:lpstr>
      <vt:lpstr>Definition of Beneficial Owner</vt:lpstr>
      <vt:lpstr>Definition of Beneficial Owner</vt:lpstr>
      <vt:lpstr>Understanding “owns”</vt:lpstr>
      <vt:lpstr>Understanding “control” – 1</vt:lpstr>
      <vt:lpstr>Understanding “control” – 2</vt:lpstr>
      <vt:lpstr>Beneficial Ownership – 3 measures</vt:lpstr>
      <vt:lpstr>Beneficial Ownership – corporation (25% threshold)</vt:lpstr>
      <vt:lpstr>Prescribed level or threshold</vt:lpstr>
      <vt:lpstr>Prescribed level or threshold for non-bank PSPs</vt:lpstr>
      <vt:lpstr>The two meanings of “identify”</vt:lpstr>
      <vt:lpstr>The two meanings of “identify”</vt:lpstr>
      <vt:lpstr>Example UBO declaration</vt:lpstr>
      <vt:lpstr>Sample ownership chart 1</vt:lpstr>
      <vt:lpstr>Identifying UBOs and IBOs – worked example 1</vt:lpstr>
      <vt:lpstr>Building the ownership chart – worked example 1</vt:lpstr>
      <vt:lpstr>Building the ownership chart – worked example 1</vt:lpstr>
      <vt:lpstr>Sample Profile 1 UBOs and IBOs – 25% prescribed threshold</vt:lpstr>
      <vt:lpstr>Sample ownership chart 2</vt:lpstr>
      <vt:lpstr>Deconstructing profile 2 – 1st layer</vt:lpstr>
      <vt:lpstr>Deconstructing profile 2 – 2nd layer</vt:lpstr>
      <vt:lpstr>Deconstructing profile 2 – 3rd layer</vt:lpstr>
      <vt:lpstr>Deconstructing profile 2 – 3rd layer</vt:lpstr>
      <vt:lpstr>Deconstructing profile 2 – 3rd layer</vt:lpstr>
      <vt:lpstr>Sample Profile 2 UBOs and IBOs – 25% prescribed threshold</vt:lpstr>
      <vt:lpstr>Sample ownership chart 3</vt:lpstr>
      <vt:lpstr>Sample Profile 3 UBOs and IBOs – 25% prescribed threshold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Ricardo Marques</dc:creator>
  <cp:lastModifiedBy>Robert Lyddon</cp:lastModifiedBy>
  <cp:revision>252</cp:revision>
  <dcterms:created xsi:type="dcterms:W3CDTF">2017-01-16T05:18:58Z</dcterms:created>
  <dcterms:modified xsi:type="dcterms:W3CDTF">2020-02-18T11:59:39Z</dcterms:modified>
</cp:coreProperties>
</file>