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3" r:id="rId3"/>
    <p:sldId id="304" r:id="rId4"/>
    <p:sldId id="305" r:id="rId5"/>
    <p:sldId id="306" r:id="rId6"/>
    <p:sldId id="307" r:id="rId7"/>
    <p:sldId id="261" r:id="rId8"/>
    <p:sldId id="308" r:id="rId9"/>
    <p:sldId id="312" r:id="rId10"/>
    <p:sldId id="314" r:id="rId11"/>
    <p:sldId id="313" r:id="rId12"/>
    <p:sldId id="315" r:id="rId13"/>
    <p:sldId id="316" r:id="rId14"/>
    <p:sldId id="317" r:id="rId15"/>
    <p:sldId id="318" r:id="rId16"/>
    <p:sldId id="323" r:id="rId17"/>
    <p:sldId id="320" r:id="rId18"/>
    <p:sldId id="321" r:id="rId19"/>
    <p:sldId id="322" r:id="rId20"/>
    <p:sldId id="311" r:id="rId21"/>
    <p:sldId id="30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B4"/>
    <a:srgbClr val="006C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25BA82-F02B-475F-9CDA-A07A4D21D20B}" v="165" dt="2023-07-04T15:51:14.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3"/>
    <p:restoredTop sz="94660"/>
  </p:normalViewPr>
  <p:slideViewPr>
    <p:cSldViewPr snapToGrid="0" snapToObjects="1">
      <p:cViewPr varScale="1">
        <p:scale>
          <a:sx n="111" d="100"/>
          <a:sy n="111" d="100"/>
        </p:scale>
        <p:origin x="414" y="96"/>
      </p:cViewPr>
      <p:guideLst>
        <p:guide orient="horz" pos="2160"/>
        <p:guide pos="3840"/>
      </p:guideLst>
    </p:cSldViewPr>
  </p:slideViewPr>
  <p:notesTextViewPr>
    <p:cViewPr>
      <p:scale>
        <a:sx n="1" d="1"/>
        <a:sy n="1" d="1"/>
      </p:scale>
      <p:origin x="0" y="0"/>
    </p:cViewPr>
  </p:notesTextViewPr>
  <p:sorterViewPr>
    <p:cViewPr>
      <p:scale>
        <a:sx n="100" d="100"/>
        <a:sy n="100" d="100"/>
      </p:scale>
      <p:origin x="0" y="-409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Lyddon" userId="8681fd7934994ebd" providerId="LiveId" clId="{EA25BA82-F02B-475F-9CDA-A07A4D21D20B}"/>
    <pc:docChg chg="undo custSel addSld delSld modSld sldOrd">
      <pc:chgData name="Robert Lyddon" userId="8681fd7934994ebd" providerId="LiveId" clId="{EA25BA82-F02B-475F-9CDA-A07A4D21D20B}" dt="2023-07-04T18:01:23.637" v="17147"/>
      <pc:docMkLst>
        <pc:docMk/>
      </pc:docMkLst>
      <pc:sldChg chg="modSp mod">
        <pc:chgData name="Robert Lyddon" userId="8681fd7934994ebd" providerId="LiveId" clId="{EA25BA82-F02B-475F-9CDA-A07A4D21D20B}" dt="2023-07-04T12:03:54.085" v="290" actId="1076"/>
        <pc:sldMkLst>
          <pc:docMk/>
          <pc:sldMk cId="941498145" sldId="256"/>
        </pc:sldMkLst>
        <pc:spChg chg="mod">
          <ac:chgData name="Robert Lyddon" userId="8681fd7934994ebd" providerId="LiveId" clId="{EA25BA82-F02B-475F-9CDA-A07A4D21D20B}" dt="2023-07-04T12:03:54.085" v="290" actId="1076"/>
          <ac:spMkLst>
            <pc:docMk/>
            <pc:sldMk cId="941498145" sldId="256"/>
            <ac:spMk id="2" creationId="{00000000-0000-0000-0000-000000000000}"/>
          </ac:spMkLst>
        </pc:spChg>
        <pc:spChg chg="mod">
          <ac:chgData name="Robert Lyddon" userId="8681fd7934994ebd" providerId="LiveId" clId="{EA25BA82-F02B-475F-9CDA-A07A4D21D20B}" dt="2023-07-04T12:03:49.589" v="289" actId="1076"/>
          <ac:spMkLst>
            <pc:docMk/>
            <pc:sldMk cId="941498145" sldId="256"/>
            <ac:spMk id="3" creationId="{00000000-0000-0000-0000-000000000000}"/>
          </ac:spMkLst>
        </pc:spChg>
      </pc:sldChg>
      <pc:sldChg chg="modSp mod">
        <pc:chgData name="Robert Lyddon" userId="8681fd7934994ebd" providerId="LiveId" clId="{EA25BA82-F02B-475F-9CDA-A07A4D21D20B}" dt="2023-07-04T16:04:54.421" v="15785" actId="20577"/>
        <pc:sldMkLst>
          <pc:docMk/>
          <pc:sldMk cId="306204406" sldId="261"/>
        </pc:sldMkLst>
        <pc:spChg chg="mod">
          <ac:chgData name="Robert Lyddon" userId="8681fd7934994ebd" providerId="LiveId" clId="{EA25BA82-F02B-475F-9CDA-A07A4D21D20B}" dt="2023-07-04T16:04:54.421" v="15785" actId="20577"/>
          <ac:spMkLst>
            <pc:docMk/>
            <pc:sldMk cId="306204406" sldId="261"/>
            <ac:spMk id="2" creationId="{00000000-0000-0000-0000-000000000000}"/>
          </ac:spMkLst>
        </pc:spChg>
        <pc:spChg chg="mod">
          <ac:chgData name="Robert Lyddon" userId="8681fd7934994ebd" providerId="LiveId" clId="{EA25BA82-F02B-475F-9CDA-A07A4D21D20B}" dt="2023-07-04T13:53:12.652" v="7539" actId="20577"/>
          <ac:spMkLst>
            <pc:docMk/>
            <pc:sldMk cId="306204406" sldId="261"/>
            <ac:spMk id="3" creationId="{00000000-0000-0000-0000-000000000000}"/>
          </ac:spMkLst>
        </pc:spChg>
      </pc:sldChg>
      <pc:sldChg chg="del">
        <pc:chgData name="Robert Lyddon" userId="8681fd7934994ebd" providerId="LiveId" clId="{EA25BA82-F02B-475F-9CDA-A07A4D21D20B}" dt="2023-07-04T15:27:29.649" v="12909" actId="47"/>
        <pc:sldMkLst>
          <pc:docMk/>
          <pc:sldMk cId="1648993543" sldId="262"/>
        </pc:sldMkLst>
      </pc:sldChg>
      <pc:sldChg chg="del">
        <pc:chgData name="Robert Lyddon" userId="8681fd7934994ebd" providerId="LiveId" clId="{EA25BA82-F02B-475F-9CDA-A07A4D21D20B}" dt="2023-07-04T13:10:43.818" v="4953" actId="47"/>
        <pc:sldMkLst>
          <pc:docMk/>
          <pc:sldMk cId="1822802227" sldId="265"/>
        </pc:sldMkLst>
      </pc:sldChg>
      <pc:sldChg chg="del">
        <pc:chgData name="Robert Lyddon" userId="8681fd7934994ebd" providerId="LiveId" clId="{EA25BA82-F02B-475F-9CDA-A07A4D21D20B}" dt="2023-07-04T15:04:14.906" v="10194" actId="47"/>
        <pc:sldMkLst>
          <pc:docMk/>
          <pc:sldMk cId="4083055565" sldId="279"/>
        </pc:sldMkLst>
      </pc:sldChg>
      <pc:sldChg chg="del">
        <pc:chgData name="Robert Lyddon" userId="8681fd7934994ebd" providerId="LiveId" clId="{EA25BA82-F02B-475F-9CDA-A07A4D21D20B}" dt="2023-07-04T15:27:28.217" v="12908" actId="47"/>
        <pc:sldMkLst>
          <pc:docMk/>
          <pc:sldMk cId="3367252513" sldId="280"/>
        </pc:sldMkLst>
      </pc:sldChg>
      <pc:sldChg chg="del">
        <pc:chgData name="Robert Lyddon" userId="8681fd7934994ebd" providerId="LiveId" clId="{EA25BA82-F02B-475F-9CDA-A07A4D21D20B}" dt="2023-07-04T13:10:50.586" v="4955" actId="47"/>
        <pc:sldMkLst>
          <pc:docMk/>
          <pc:sldMk cId="1059433627" sldId="296"/>
        </pc:sldMkLst>
      </pc:sldChg>
      <pc:sldChg chg="del">
        <pc:chgData name="Robert Lyddon" userId="8681fd7934994ebd" providerId="LiveId" clId="{EA25BA82-F02B-475F-9CDA-A07A4D21D20B}" dt="2023-07-04T13:10:57.420" v="4957" actId="47"/>
        <pc:sldMkLst>
          <pc:docMk/>
          <pc:sldMk cId="2537057786" sldId="297"/>
        </pc:sldMkLst>
      </pc:sldChg>
      <pc:sldChg chg="del">
        <pc:chgData name="Robert Lyddon" userId="8681fd7934994ebd" providerId="LiveId" clId="{EA25BA82-F02B-475F-9CDA-A07A4D21D20B}" dt="2023-07-04T13:10:51.414" v="4956" actId="47"/>
        <pc:sldMkLst>
          <pc:docMk/>
          <pc:sldMk cId="356522167" sldId="298"/>
        </pc:sldMkLst>
      </pc:sldChg>
      <pc:sldChg chg="del">
        <pc:chgData name="Robert Lyddon" userId="8681fd7934994ebd" providerId="LiveId" clId="{EA25BA82-F02B-475F-9CDA-A07A4D21D20B}" dt="2023-07-04T15:27:26.189" v="12907" actId="47"/>
        <pc:sldMkLst>
          <pc:docMk/>
          <pc:sldMk cId="3623433641" sldId="300"/>
        </pc:sldMkLst>
      </pc:sldChg>
      <pc:sldChg chg="modSp del mod ord">
        <pc:chgData name="Robert Lyddon" userId="8681fd7934994ebd" providerId="LiveId" clId="{EA25BA82-F02B-475F-9CDA-A07A4D21D20B}" dt="2023-07-04T13:11:37.571" v="4961" actId="47"/>
        <pc:sldMkLst>
          <pc:docMk/>
          <pc:sldMk cId="1144096216" sldId="301"/>
        </pc:sldMkLst>
        <pc:spChg chg="mod">
          <ac:chgData name="Robert Lyddon" userId="8681fd7934994ebd" providerId="LiveId" clId="{EA25BA82-F02B-475F-9CDA-A07A4D21D20B}" dt="2023-07-04T13:11:14.499" v="4958" actId="20577"/>
          <ac:spMkLst>
            <pc:docMk/>
            <pc:sldMk cId="1144096216" sldId="301"/>
            <ac:spMk id="2" creationId="{679A7455-081E-4B2F-9FAF-75DABFBBF527}"/>
          </ac:spMkLst>
        </pc:spChg>
      </pc:sldChg>
      <pc:sldChg chg="del">
        <pc:chgData name="Robert Lyddon" userId="8681fd7934994ebd" providerId="LiveId" clId="{EA25BA82-F02B-475F-9CDA-A07A4D21D20B}" dt="2023-07-04T13:10:49.166" v="4954" actId="47"/>
        <pc:sldMkLst>
          <pc:docMk/>
          <pc:sldMk cId="889497881" sldId="302"/>
        </pc:sldMkLst>
      </pc:sldChg>
      <pc:sldChg chg="modSp add mod ord">
        <pc:chgData name="Robert Lyddon" userId="8681fd7934994ebd" providerId="LiveId" clId="{EA25BA82-F02B-475F-9CDA-A07A4D21D20B}" dt="2023-07-04T16:39:33.825" v="16020" actId="6549"/>
        <pc:sldMkLst>
          <pc:docMk/>
          <pc:sldMk cId="1446524404" sldId="303"/>
        </pc:sldMkLst>
        <pc:spChg chg="mod">
          <ac:chgData name="Robert Lyddon" userId="8681fd7934994ebd" providerId="LiveId" clId="{EA25BA82-F02B-475F-9CDA-A07A4D21D20B}" dt="2023-07-04T13:51:16.298" v="7533" actId="6549"/>
          <ac:spMkLst>
            <pc:docMk/>
            <pc:sldMk cId="1446524404" sldId="303"/>
            <ac:spMk id="2" creationId="{00000000-0000-0000-0000-000000000000}"/>
          </ac:spMkLst>
        </pc:spChg>
        <pc:spChg chg="mod">
          <ac:chgData name="Robert Lyddon" userId="8681fd7934994ebd" providerId="LiveId" clId="{EA25BA82-F02B-475F-9CDA-A07A4D21D20B}" dt="2023-07-04T16:39:33.825" v="16020" actId="6549"/>
          <ac:spMkLst>
            <pc:docMk/>
            <pc:sldMk cId="1446524404" sldId="303"/>
            <ac:spMk id="3" creationId="{00000000-0000-0000-0000-000000000000}"/>
          </ac:spMkLst>
        </pc:spChg>
      </pc:sldChg>
      <pc:sldChg chg="modSp add mod ord">
        <pc:chgData name="Robert Lyddon" userId="8681fd7934994ebd" providerId="LiveId" clId="{EA25BA82-F02B-475F-9CDA-A07A4D21D20B}" dt="2023-07-04T16:40:13.892" v="16058" actId="20577"/>
        <pc:sldMkLst>
          <pc:docMk/>
          <pc:sldMk cId="3032410440" sldId="304"/>
        </pc:sldMkLst>
        <pc:spChg chg="mod">
          <ac:chgData name="Robert Lyddon" userId="8681fd7934994ebd" providerId="LiveId" clId="{EA25BA82-F02B-475F-9CDA-A07A4D21D20B}" dt="2023-07-04T12:08:58.050" v="673" actId="6549"/>
          <ac:spMkLst>
            <pc:docMk/>
            <pc:sldMk cId="3032410440" sldId="304"/>
            <ac:spMk id="2" creationId="{00000000-0000-0000-0000-000000000000}"/>
          </ac:spMkLst>
        </pc:spChg>
        <pc:spChg chg="mod">
          <ac:chgData name="Robert Lyddon" userId="8681fd7934994ebd" providerId="LiveId" clId="{EA25BA82-F02B-475F-9CDA-A07A4D21D20B}" dt="2023-07-04T16:40:13.892" v="16058" actId="20577"/>
          <ac:spMkLst>
            <pc:docMk/>
            <pc:sldMk cId="3032410440" sldId="304"/>
            <ac:spMk id="3" creationId="{00000000-0000-0000-0000-000000000000}"/>
          </ac:spMkLst>
        </pc:spChg>
      </pc:sldChg>
      <pc:sldChg chg="addSp delSp modSp new del mod">
        <pc:chgData name="Robert Lyddon" userId="8681fd7934994ebd" providerId="LiveId" clId="{EA25BA82-F02B-475F-9CDA-A07A4D21D20B}" dt="2023-07-04T12:15:51.036" v="1106" actId="47"/>
        <pc:sldMkLst>
          <pc:docMk/>
          <pc:sldMk cId="3348843164" sldId="305"/>
        </pc:sldMkLst>
        <pc:spChg chg="del">
          <ac:chgData name="Robert Lyddon" userId="8681fd7934994ebd" providerId="LiveId" clId="{EA25BA82-F02B-475F-9CDA-A07A4D21D20B}" dt="2023-07-04T12:14:24.995" v="1088" actId="1032"/>
          <ac:spMkLst>
            <pc:docMk/>
            <pc:sldMk cId="3348843164" sldId="305"/>
            <ac:spMk id="3" creationId="{8D98C2B9-3287-B68A-0844-C8DE4E86CEFD}"/>
          </ac:spMkLst>
        </pc:spChg>
        <pc:graphicFrameChg chg="add mod modGraphic">
          <ac:chgData name="Robert Lyddon" userId="8681fd7934994ebd" providerId="LiveId" clId="{EA25BA82-F02B-475F-9CDA-A07A4D21D20B}" dt="2023-07-04T12:15:26.671" v="1105" actId="207"/>
          <ac:graphicFrameMkLst>
            <pc:docMk/>
            <pc:sldMk cId="3348843164" sldId="305"/>
            <ac:graphicFrameMk id="4" creationId="{C157A0A6-C646-46B1-51F3-6516B8CBF6C4}"/>
          </ac:graphicFrameMkLst>
        </pc:graphicFrameChg>
      </pc:sldChg>
      <pc:sldChg chg="new del">
        <pc:chgData name="Robert Lyddon" userId="8681fd7934994ebd" providerId="LiveId" clId="{EA25BA82-F02B-475F-9CDA-A07A4D21D20B}" dt="2023-07-04T12:12:38.506" v="1086" actId="47"/>
        <pc:sldMkLst>
          <pc:docMk/>
          <pc:sldMk cId="3455597473" sldId="305"/>
        </pc:sldMkLst>
      </pc:sldChg>
      <pc:sldChg chg="addSp delSp modSp new mod ord">
        <pc:chgData name="Robert Lyddon" userId="8681fd7934994ebd" providerId="LiveId" clId="{EA25BA82-F02B-475F-9CDA-A07A4D21D20B}" dt="2023-07-04T16:02:44.214" v="15730" actId="20577"/>
        <pc:sldMkLst>
          <pc:docMk/>
          <pc:sldMk cId="3955417887" sldId="305"/>
        </pc:sldMkLst>
        <pc:spChg chg="mod">
          <ac:chgData name="Robert Lyddon" userId="8681fd7934994ebd" providerId="LiveId" clId="{EA25BA82-F02B-475F-9CDA-A07A4D21D20B}" dt="2023-07-04T12:34:39.699" v="2427" actId="6549"/>
          <ac:spMkLst>
            <pc:docMk/>
            <pc:sldMk cId="3955417887" sldId="305"/>
            <ac:spMk id="2" creationId="{D7749F36-3047-3FEA-9449-32A64681B8E4}"/>
          </ac:spMkLst>
        </pc:spChg>
        <pc:spChg chg="del">
          <ac:chgData name="Robert Lyddon" userId="8681fd7934994ebd" providerId="LiveId" clId="{EA25BA82-F02B-475F-9CDA-A07A4D21D20B}" dt="2023-07-04T12:17:15.425" v="1108" actId="3680"/>
          <ac:spMkLst>
            <pc:docMk/>
            <pc:sldMk cId="3955417887" sldId="305"/>
            <ac:spMk id="3" creationId="{FA7196E2-13E3-622D-B7DC-2FD13B54993F}"/>
          </ac:spMkLst>
        </pc:spChg>
        <pc:spChg chg="add mod">
          <ac:chgData name="Robert Lyddon" userId="8681fd7934994ebd" providerId="LiveId" clId="{EA25BA82-F02B-475F-9CDA-A07A4D21D20B}" dt="2023-07-04T12:35:04.331" v="2463" actId="20577"/>
          <ac:spMkLst>
            <pc:docMk/>
            <pc:sldMk cId="3955417887" sldId="305"/>
            <ac:spMk id="5" creationId="{75D545C7-4FB1-3B3E-C3E6-DE2ECD36E764}"/>
          </ac:spMkLst>
        </pc:spChg>
        <pc:graphicFrameChg chg="add mod ord modGraphic">
          <ac:chgData name="Robert Lyddon" userId="8681fd7934994ebd" providerId="LiveId" clId="{EA25BA82-F02B-475F-9CDA-A07A4D21D20B}" dt="2023-07-04T16:02:44.214" v="15730" actId="20577"/>
          <ac:graphicFrameMkLst>
            <pc:docMk/>
            <pc:sldMk cId="3955417887" sldId="305"/>
            <ac:graphicFrameMk id="4" creationId="{A59D5821-82C7-6B1C-E477-5F7E77DF13E1}"/>
          </ac:graphicFrameMkLst>
        </pc:graphicFrameChg>
      </pc:sldChg>
      <pc:sldChg chg="addSp delSp modSp new mod">
        <pc:chgData name="Robert Lyddon" userId="8681fd7934994ebd" providerId="LiveId" clId="{EA25BA82-F02B-475F-9CDA-A07A4D21D20B}" dt="2023-07-04T16:40:53.113" v="16059" actId="20577"/>
        <pc:sldMkLst>
          <pc:docMk/>
          <pc:sldMk cId="1938187401" sldId="306"/>
        </pc:sldMkLst>
        <pc:spChg chg="mod">
          <ac:chgData name="Robert Lyddon" userId="8681fd7934994ebd" providerId="LiveId" clId="{EA25BA82-F02B-475F-9CDA-A07A4D21D20B}" dt="2023-07-04T16:40:53.113" v="16059" actId="20577"/>
          <ac:spMkLst>
            <pc:docMk/>
            <pc:sldMk cId="1938187401" sldId="306"/>
            <ac:spMk id="2" creationId="{3D5D739C-7D4A-9687-008B-3AF4A9C10B66}"/>
          </ac:spMkLst>
        </pc:spChg>
        <pc:spChg chg="del">
          <ac:chgData name="Robert Lyddon" userId="8681fd7934994ebd" providerId="LiveId" clId="{EA25BA82-F02B-475F-9CDA-A07A4D21D20B}" dt="2023-07-04T12:27:13.598" v="1937" actId="3680"/>
          <ac:spMkLst>
            <pc:docMk/>
            <pc:sldMk cId="1938187401" sldId="306"/>
            <ac:spMk id="3" creationId="{6B7A9F01-9006-4013-FD1C-B165B75C5591}"/>
          </ac:spMkLst>
        </pc:spChg>
        <pc:graphicFrameChg chg="add mod ord modGraphic">
          <ac:chgData name="Robert Lyddon" userId="8681fd7934994ebd" providerId="LiveId" clId="{EA25BA82-F02B-475F-9CDA-A07A4D21D20B}" dt="2023-07-04T12:33:38.659" v="2413" actId="20577"/>
          <ac:graphicFrameMkLst>
            <pc:docMk/>
            <pc:sldMk cId="1938187401" sldId="306"/>
            <ac:graphicFrameMk id="4" creationId="{4FCA6B3B-F237-CD9C-0181-F7F8E0B85FD9}"/>
          </ac:graphicFrameMkLst>
        </pc:graphicFrameChg>
      </pc:sldChg>
      <pc:sldChg chg="addSp delSp modSp new mod">
        <pc:chgData name="Robert Lyddon" userId="8681fd7934994ebd" providerId="LiveId" clId="{EA25BA82-F02B-475F-9CDA-A07A4D21D20B}" dt="2023-07-04T16:04:32.961" v="15760" actId="20577"/>
        <pc:sldMkLst>
          <pc:docMk/>
          <pc:sldMk cId="948579679" sldId="307"/>
        </pc:sldMkLst>
        <pc:spChg chg="mod">
          <ac:chgData name="Robert Lyddon" userId="8681fd7934994ebd" providerId="LiveId" clId="{EA25BA82-F02B-475F-9CDA-A07A4D21D20B}" dt="2023-07-04T12:36:44.918" v="2576" actId="14100"/>
          <ac:spMkLst>
            <pc:docMk/>
            <pc:sldMk cId="948579679" sldId="307"/>
            <ac:spMk id="2" creationId="{73B242B4-7677-0373-BBFE-421054A001BF}"/>
          </ac:spMkLst>
        </pc:spChg>
        <pc:spChg chg="del">
          <ac:chgData name="Robert Lyddon" userId="8681fd7934994ebd" providerId="LiveId" clId="{EA25BA82-F02B-475F-9CDA-A07A4D21D20B}" dt="2023-07-04T12:35:59.010" v="2468" actId="3680"/>
          <ac:spMkLst>
            <pc:docMk/>
            <pc:sldMk cId="948579679" sldId="307"/>
            <ac:spMk id="3" creationId="{7F3B6209-A66F-E4CE-75CC-BA7810574D55}"/>
          </ac:spMkLst>
        </pc:spChg>
        <pc:graphicFrameChg chg="add mod ord modGraphic">
          <ac:chgData name="Robert Lyddon" userId="8681fd7934994ebd" providerId="LiveId" clId="{EA25BA82-F02B-475F-9CDA-A07A4D21D20B}" dt="2023-07-04T16:04:32.961" v="15760" actId="20577"/>
          <ac:graphicFrameMkLst>
            <pc:docMk/>
            <pc:sldMk cId="948579679" sldId="307"/>
            <ac:graphicFrameMk id="4" creationId="{69BB806B-81A6-03A8-6FFD-AFF179BB4913}"/>
          </ac:graphicFrameMkLst>
        </pc:graphicFrameChg>
      </pc:sldChg>
      <pc:sldChg chg="addSp delSp modSp new mod">
        <pc:chgData name="Robert Lyddon" userId="8681fd7934994ebd" providerId="LiveId" clId="{EA25BA82-F02B-475F-9CDA-A07A4D21D20B}" dt="2023-07-04T17:50:19.054" v="16379" actId="20577"/>
        <pc:sldMkLst>
          <pc:docMk/>
          <pc:sldMk cId="2805916684" sldId="308"/>
        </pc:sldMkLst>
        <pc:spChg chg="mod">
          <ac:chgData name="Robert Lyddon" userId="8681fd7934994ebd" providerId="LiveId" clId="{EA25BA82-F02B-475F-9CDA-A07A4D21D20B}" dt="2023-07-04T13:03:37.569" v="4445" actId="20577"/>
          <ac:spMkLst>
            <pc:docMk/>
            <pc:sldMk cId="2805916684" sldId="308"/>
            <ac:spMk id="2" creationId="{3415F16B-2A5C-2196-010A-A3993300ACCD}"/>
          </ac:spMkLst>
        </pc:spChg>
        <pc:spChg chg="del">
          <ac:chgData name="Robert Lyddon" userId="8681fd7934994ebd" providerId="LiveId" clId="{EA25BA82-F02B-475F-9CDA-A07A4D21D20B}" dt="2023-07-04T12:55:23.056" v="4044" actId="3680"/>
          <ac:spMkLst>
            <pc:docMk/>
            <pc:sldMk cId="2805916684" sldId="308"/>
            <ac:spMk id="3" creationId="{A1192736-8774-7A12-D024-E6386FE89909}"/>
          </ac:spMkLst>
        </pc:spChg>
        <pc:spChg chg="add mod">
          <ac:chgData name="Robert Lyddon" userId="8681fd7934994ebd" providerId="LiveId" clId="{EA25BA82-F02B-475F-9CDA-A07A4D21D20B}" dt="2023-07-04T13:09:10.323" v="4944" actId="20577"/>
          <ac:spMkLst>
            <pc:docMk/>
            <pc:sldMk cId="2805916684" sldId="308"/>
            <ac:spMk id="5" creationId="{595623C9-B1DF-F8E5-8581-E8159CFCC5FC}"/>
          </ac:spMkLst>
        </pc:spChg>
        <pc:graphicFrameChg chg="add mod ord modGraphic">
          <ac:chgData name="Robert Lyddon" userId="8681fd7934994ebd" providerId="LiveId" clId="{EA25BA82-F02B-475F-9CDA-A07A4D21D20B}" dt="2023-07-04T17:50:19.054" v="16379" actId="20577"/>
          <ac:graphicFrameMkLst>
            <pc:docMk/>
            <pc:sldMk cId="2805916684" sldId="308"/>
            <ac:graphicFrameMk id="4" creationId="{9A1D8884-1459-9CA7-05A1-B6DE1A0C4270}"/>
          </ac:graphicFrameMkLst>
        </pc:graphicFrameChg>
      </pc:sldChg>
      <pc:sldChg chg="modSp add mod ord">
        <pc:chgData name="Robert Lyddon" userId="8681fd7934994ebd" providerId="LiveId" clId="{EA25BA82-F02B-475F-9CDA-A07A4D21D20B}" dt="2023-07-04T13:13:13.443" v="5098" actId="1076"/>
        <pc:sldMkLst>
          <pc:docMk/>
          <pc:sldMk cId="20967045" sldId="309"/>
        </pc:sldMkLst>
        <pc:spChg chg="mod">
          <ac:chgData name="Robert Lyddon" userId="8681fd7934994ebd" providerId="LiveId" clId="{EA25BA82-F02B-475F-9CDA-A07A4D21D20B}" dt="2023-07-04T13:13:13.443" v="5098" actId="1076"/>
          <ac:spMkLst>
            <pc:docMk/>
            <pc:sldMk cId="20967045" sldId="309"/>
            <ac:spMk id="2" creationId="{00000000-0000-0000-0000-000000000000}"/>
          </ac:spMkLst>
        </pc:spChg>
        <pc:spChg chg="mod">
          <ac:chgData name="Robert Lyddon" userId="8681fd7934994ebd" providerId="LiveId" clId="{EA25BA82-F02B-475F-9CDA-A07A4D21D20B}" dt="2023-07-04T13:13:06.451" v="5097" actId="20577"/>
          <ac:spMkLst>
            <pc:docMk/>
            <pc:sldMk cId="20967045" sldId="309"/>
            <ac:spMk id="3" creationId="{00000000-0000-0000-0000-000000000000}"/>
          </ac:spMkLst>
        </pc:spChg>
      </pc:sldChg>
      <pc:sldChg chg="modSp add del mod ord">
        <pc:chgData name="Robert Lyddon" userId="8681fd7934994ebd" providerId="LiveId" clId="{EA25BA82-F02B-475F-9CDA-A07A4D21D20B}" dt="2023-07-04T15:34:12.975" v="13391" actId="47"/>
        <pc:sldMkLst>
          <pc:docMk/>
          <pc:sldMk cId="664291012" sldId="310"/>
        </pc:sldMkLst>
        <pc:spChg chg="mod">
          <ac:chgData name="Robert Lyddon" userId="8681fd7934994ebd" providerId="LiveId" clId="{EA25BA82-F02B-475F-9CDA-A07A4D21D20B}" dt="2023-07-04T13:14:08.296" v="5151" actId="6549"/>
          <ac:spMkLst>
            <pc:docMk/>
            <pc:sldMk cId="664291012" sldId="310"/>
            <ac:spMk id="2" creationId="{00000000-0000-0000-0000-000000000000}"/>
          </ac:spMkLst>
        </pc:spChg>
        <pc:spChg chg="mod">
          <ac:chgData name="Robert Lyddon" userId="8681fd7934994ebd" providerId="LiveId" clId="{EA25BA82-F02B-475F-9CDA-A07A4D21D20B}" dt="2023-07-04T15:32:18.514" v="13382" actId="20577"/>
          <ac:spMkLst>
            <pc:docMk/>
            <pc:sldMk cId="664291012" sldId="310"/>
            <ac:spMk id="3" creationId="{00000000-0000-0000-0000-000000000000}"/>
          </ac:spMkLst>
        </pc:spChg>
      </pc:sldChg>
      <pc:sldChg chg="modSp add mod ord">
        <pc:chgData name="Robert Lyddon" userId="8681fd7934994ebd" providerId="LiveId" clId="{EA25BA82-F02B-475F-9CDA-A07A4D21D20B}" dt="2023-07-04T15:41:06.557" v="14580" actId="6549"/>
        <pc:sldMkLst>
          <pc:docMk/>
          <pc:sldMk cId="1262216075" sldId="311"/>
        </pc:sldMkLst>
        <pc:spChg chg="mod">
          <ac:chgData name="Robert Lyddon" userId="8681fd7934994ebd" providerId="LiveId" clId="{EA25BA82-F02B-475F-9CDA-A07A4D21D20B}" dt="2023-07-04T15:41:06.557" v="14580" actId="6549"/>
          <ac:spMkLst>
            <pc:docMk/>
            <pc:sldMk cId="1262216075" sldId="311"/>
            <ac:spMk id="3" creationId="{00000000-0000-0000-0000-000000000000}"/>
          </ac:spMkLst>
        </pc:spChg>
      </pc:sldChg>
      <pc:sldChg chg="modSp add mod ord">
        <pc:chgData name="Robert Lyddon" userId="8681fd7934994ebd" providerId="LiveId" clId="{EA25BA82-F02B-475F-9CDA-A07A4D21D20B}" dt="2023-07-04T16:06:08.030" v="15786" actId="20577"/>
        <pc:sldMkLst>
          <pc:docMk/>
          <pc:sldMk cId="1986015216" sldId="312"/>
        </pc:sldMkLst>
        <pc:spChg chg="mod">
          <ac:chgData name="Robert Lyddon" userId="8681fd7934994ebd" providerId="LiveId" clId="{EA25BA82-F02B-475F-9CDA-A07A4D21D20B}" dt="2023-07-04T13:15:33.920" v="5265" actId="6549"/>
          <ac:spMkLst>
            <pc:docMk/>
            <pc:sldMk cId="1986015216" sldId="312"/>
            <ac:spMk id="2" creationId="{00000000-0000-0000-0000-000000000000}"/>
          </ac:spMkLst>
        </pc:spChg>
        <pc:spChg chg="mod">
          <ac:chgData name="Robert Lyddon" userId="8681fd7934994ebd" providerId="LiveId" clId="{EA25BA82-F02B-475F-9CDA-A07A4D21D20B}" dt="2023-07-04T16:06:08.030" v="15786" actId="20577"/>
          <ac:spMkLst>
            <pc:docMk/>
            <pc:sldMk cId="1986015216" sldId="312"/>
            <ac:spMk id="3" creationId="{00000000-0000-0000-0000-000000000000}"/>
          </ac:spMkLst>
        </pc:spChg>
      </pc:sldChg>
      <pc:sldChg chg="addSp delSp modSp new mod">
        <pc:chgData name="Robert Lyddon" userId="8681fd7934994ebd" providerId="LiveId" clId="{EA25BA82-F02B-475F-9CDA-A07A4D21D20B}" dt="2023-07-04T16:07:09.872" v="15793" actId="20577"/>
        <pc:sldMkLst>
          <pc:docMk/>
          <pc:sldMk cId="2194864772" sldId="313"/>
        </pc:sldMkLst>
        <pc:spChg chg="mod">
          <ac:chgData name="Robert Lyddon" userId="8681fd7934994ebd" providerId="LiveId" clId="{EA25BA82-F02B-475F-9CDA-A07A4D21D20B}" dt="2023-07-04T13:39:34.932" v="6540" actId="6549"/>
          <ac:spMkLst>
            <pc:docMk/>
            <pc:sldMk cId="2194864772" sldId="313"/>
            <ac:spMk id="2" creationId="{2E9B8778-FE43-CFAD-3199-B3C20E2879EE}"/>
          </ac:spMkLst>
        </pc:spChg>
        <pc:spChg chg="del">
          <ac:chgData name="Robert Lyddon" userId="8681fd7934994ebd" providerId="LiveId" clId="{EA25BA82-F02B-475F-9CDA-A07A4D21D20B}" dt="2023-07-04T13:17:42.663" v="5267" actId="3680"/>
          <ac:spMkLst>
            <pc:docMk/>
            <pc:sldMk cId="2194864772" sldId="313"/>
            <ac:spMk id="3" creationId="{B371329A-36D3-55D5-C6AB-03ABC299353F}"/>
          </ac:spMkLst>
        </pc:spChg>
        <pc:graphicFrameChg chg="add mod ord modGraphic">
          <ac:chgData name="Robert Lyddon" userId="8681fd7934994ebd" providerId="LiveId" clId="{EA25BA82-F02B-475F-9CDA-A07A4D21D20B}" dt="2023-07-04T16:07:09.872" v="15793" actId="20577"/>
          <ac:graphicFrameMkLst>
            <pc:docMk/>
            <pc:sldMk cId="2194864772" sldId="313"/>
            <ac:graphicFrameMk id="4" creationId="{11A4C2BB-333F-1D12-404D-1A72471ABD91}"/>
          </ac:graphicFrameMkLst>
        </pc:graphicFrameChg>
      </pc:sldChg>
      <pc:sldChg chg="addSp delSp modSp new mod">
        <pc:chgData name="Robert Lyddon" userId="8681fd7934994ebd" providerId="LiveId" clId="{EA25BA82-F02B-475F-9CDA-A07A4D21D20B}" dt="2023-07-04T13:31:40.963" v="5840" actId="20577"/>
        <pc:sldMkLst>
          <pc:docMk/>
          <pc:sldMk cId="2407701874" sldId="314"/>
        </pc:sldMkLst>
        <pc:spChg chg="mod">
          <ac:chgData name="Robert Lyddon" userId="8681fd7934994ebd" providerId="LiveId" clId="{EA25BA82-F02B-475F-9CDA-A07A4D21D20B}" dt="2023-07-04T13:26:40.428" v="5461" actId="20577"/>
          <ac:spMkLst>
            <pc:docMk/>
            <pc:sldMk cId="2407701874" sldId="314"/>
            <ac:spMk id="2" creationId="{FEF9FD4C-2075-E0CA-57B0-8728ACD49E8D}"/>
          </ac:spMkLst>
        </pc:spChg>
        <pc:spChg chg="del">
          <ac:chgData name="Robert Lyddon" userId="8681fd7934994ebd" providerId="LiveId" clId="{EA25BA82-F02B-475F-9CDA-A07A4D21D20B}" dt="2023-07-04T13:26:01.485" v="5415" actId="931"/>
          <ac:spMkLst>
            <pc:docMk/>
            <pc:sldMk cId="2407701874" sldId="314"/>
            <ac:spMk id="3" creationId="{84E80816-A543-432A-7467-57C8B55B0E88}"/>
          </ac:spMkLst>
        </pc:spChg>
        <pc:spChg chg="add mod">
          <ac:chgData name="Robert Lyddon" userId="8681fd7934994ebd" providerId="LiveId" clId="{EA25BA82-F02B-475F-9CDA-A07A4D21D20B}" dt="2023-07-04T13:31:40.963" v="5840" actId="20577"/>
          <ac:spMkLst>
            <pc:docMk/>
            <pc:sldMk cId="2407701874" sldId="314"/>
            <ac:spMk id="6" creationId="{CCFC0429-24AC-85FD-770B-09959E7F3F13}"/>
          </ac:spMkLst>
        </pc:spChg>
        <pc:picChg chg="add mod">
          <ac:chgData name="Robert Lyddon" userId="8681fd7934994ebd" providerId="LiveId" clId="{EA25BA82-F02B-475F-9CDA-A07A4D21D20B}" dt="2023-07-04T13:26:11.840" v="5418" actId="1076"/>
          <ac:picMkLst>
            <pc:docMk/>
            <pc:sldMk cId="2407701874" sldId="314"/>
            <ac:picMk id="5" creationId="{FA14ED08-AA8C-91F2-7A63-C939EE5FAC36}"/>
          </ac:picMkLst>
        </pc:picChg>
      </pc:sldChg>
      <pc:sldChg chg="modSp add mod ord">
        <pc:chgData name="Robert Lyddon" userId="8681fd7934994ebd" providerId="LiveId" clId="{EA25BA82-F02B-475F-9CDA-A07A4D21D20B}" dt="2023-07-04T16:08:44.545" v="15912" actId="20577"/>
        <pc:sldMkLst>
          <pc:docMk/>
          <pc:sldMk cId="2300179737" sldId="315"/>
        </pc:sldMkLst>
        <pc:spChg chg="mod">
          <ac:chgData name="Robert Lyddon" userId="8681fd7934994ebd" providerId="LiveId" clId="{EA25BA82-F02B-475F-9CDA-A07A4D21D20B}" dt="2023-07-04T13:41:05.859" v="6615" actId="6549"/>
          <ac:spMkLst>
            <pc:docMk/>
            <pc:sldMk cId="2300179737" sldId="315"/>
            <ac:spMk id="2" creationId="{00000000-0000-0000-0000-000000000000}"/>
          </ac:spMkLst>
        </pc:spChg>
        <pc:spChg chg="mod">
          <ac:chgData name="Robert Lyddon" userId="8681fd7934994ebd" providerId="LiveId" clId="{EA25BA82-F02B-475F-9CDA-A07A4D21D20B}" dt="2023-07-04T16:08:44.545" v="15912" actId="20577"/>
          <ac:spMkLst>
            <pc:docMk/>
            <pc:sldMk cId="2300179737" sldId="315"/>
            <ac:spMk id="3" creationId="{00000000-0000-0000-0000-000000000000}"/>
          </ac:spMkLst>
        </pc:spChg>
      </pc:sldChg>
      <pc:sldChg chg="modSp add mod">
        <pc:chgData name="Robert Lyddon" userId="8681fd7934994ebd" providerId="LiveId" clId="{EA25BA82-F02B-475F-9CDA-A07A4D21D20B}" dt="2023-07-04T16:09:15.337" v="15931" actId="6549"/>
        <pc:sldMkLst>
          <pc:docMk/>
          <pc:sldMk cId="4162663424" sldId="316"/>
        </pc:sldMkLst>
        <pc:spChg chg="mod">
          <ac:chgData name="Robert Lyddon" userId="8681fd7934994ebd" providerId="LiveId" clId="{EA25BA82-F02B-475F-9CDA-A07A4D21D20B}" dt="2023-07-04T14:00:56.895" v="7833" actId="14100"/>
          <ac:spMkLst>
            <pc:docMk/>
            <pc:sldMk cId="4162663424" sldId="316"/>
            <ac:spMk id="2" creationId="{00000000-0000-0000-0000-000000000000}"/>
          </ac:spMkLst>
        </pc:spChg>
        <pc:spChg chg="mod">
          <ac:chgData name="Robert Lyddon" userId="8681fd7934994ebd" providerId="LiveId" clId="{EA25BA82-F02B-475F-9CDA-A07A4D21D20B}" dt="2023-07-04T16:09:15.337" v="15931" actId="6549"/>
          <ac:spMkLst>
            <pc:docMk/>
            <pc:sldMk cId="4162663424" sldId="316"/>
            <ac:spMk id="3" creationId="{00000000-0000-0000-0000-000000000000}"/>
          </ac:spMkLst>
        </pc:spChg>
      </pc:sldChg>
      <pc:sldChg chg="modSp add mod ord">
        <pc:chgData name="Robert Lyddon" userId="8681fd7934994ebd" providerId="LiveId" clId="{EA25BA82-F02B-475F-9CDA-A07A4D21D20B}" dt="2023-07-04T14:23:20.527" v="10044" actId="20577"/>
        <pc:sldMkLst>
          <pc:docMk/>
          <pc:sldMk cId="221375117" sldId="317"/>
        </pc:sldMkLst>
        <pc:spChg chg="mod">
          <ac:chgData name="Robert Lyddon" userId="8681fd7934994ebd" providerId="LiveId" clId="{EA25BA82-F02B-475F-9CDA-A07A4D21D20B}" dt="2023-07-04T14:16:08.914" v="9771" actId="20577"/>
          <ac:spMkLst>
            <pc:docMk/>
            <pc:sldMk cId="221375117" sldId="317"/>
            <ac:spMk id="2" creationId="{D7749F36-3047-3FEA-9449-32A64681B8E4}"/>
          </ac:spMkLst>
        </pc:spChg>
        <pc:spChg chg="mod">
          <ac:chgData name="Robert Lyddon" userId="8681fd7934994ebd" providerId="LiveId" clId="{EA25BA82-F02B-475F-9CDA-A07A4D21D20B}" dt="2023-07-04T14:14:41.386" v="9715" actId="20577"/>
          <ac:spMkLst>
            <pc:docMk/>
            <pc:sldMk cId="221375117" sldId="317"/>
            <ac:spMk id="5" creationId="{75D545C7-4FB1-3B3E-C3E6-DE2ECD36E764}"/>
          </ac:spMkLst>
        </pc:spChg>
        <pc:graphicFrameChg chg="mod modGraphic">
          <ac:chgData name="Robert Lyddon" userId="8681fd7934994ebd" providerId="LiveId" clId="{EA25BA82-F02B-475F-9CDA-A07A4D21D20B}" dt="2023-07-04T14:23:20.527" v="10044" actId="20577"/>
          <ac:graphicFrameMkLst>
            <pc:docMk/>
            <pc:sldMk cId="221375117" sldId="317"/>
            <ac:graphicFrameMk id="4" creationId="{A59D5821-82C7-6B1C-E477-5F7E77DF13E1}"/>
          </ac:graphicFrameMkLst>
        </pc:graphicFrameChg>
      </pc:sldChg>
      <pc:sldChg chg="addSp delSp modSp new mod">
        <pc:chgData name="Robert Lyddon" userId="8681fd7934994ebd" providerId="LiveId" clId="{EA25BA82-F02B-475F-9CDA-A07A4D21D20B}" dt="2023-07-04T17:59:51.468" v="17145" actId="1076"/>
        <pc:sldMkLst>
          <pc:docMk/>
          <pc:sldMk cId="1411758419" sldId="318"/>
        </pc:sldMkLst>
        <pc:spChg chg="mod">
          <ac:chgData name="Robert Lyddon" userId="8681fd7934994ebd" providerId="LiveId" clId="{EA25BA82-F02B-475F-9CDA-A07A4D21D20B}" dt="2023-07-04T15:03:44.439" v="10188" actId="20577"/>
          <ac:spMkLst>
            <pc:docMk/>
            <pc:sldMk cId="1411758419" sldId="318"/>
            <ac:spMk id="2" creationId="{257E97BF-CB98-44B6-AA89-14A267E04594}"/>
          </ac:spMkLst>
        </pc:spChg>
        <pc:spChg chg="del">
          <ac:chgData name="Robert Lyddon" userId="8681fd7934994ebd" providerId="LiveId" clId="{EA25BA82-F02B-475F-9CDA-A07A4D21D20B}" dt="2023-07-04T15:02:12.376" v="10046" actId="1032"/>
          <ac:spMkLst>
            <pc:docMk/>
            <pc:sldMk cId="1411758419" sldId="318"/>
            <ac:spMk id="3" creationId="{DA08AEC1-A3C8-449C-07E3-33224B75E480}"/>
          </ac:spMkLst>
        </pc:spChg>
        <pc:spChg chg="add mod">
          <ac:chgData name="Robert Lyddon" userId="8681fd7934994ebd" providerId="LiveId" clId="{EA25BA82-F02B-475F-9CDA-A07A4D21D20B}" dt="2023-07-04T17:59:51.468" v="17145" actId="1076"/>
          <ac:spMkLst>
            <pc:docMk/>
            <pc:sldMk cId="1411758419" sldId="318"/>
            <ac:spMk id="5" creationId="{DAFA2303-2622-4CD1-EAEF-1F8E7DE74385}"/>
          </ac:spMkLst>
        </pc:spChg>
        <pc:graphicFrameChg chg="add mod modGraphic">
          <ac:chgData name="Robert Lyddon" userId="8681fd7934994ebd" providerId="LiveId" clId="{EA25BA82-F02B-475F-9CDA-A07A4D21D20B}" dt="2023-07-04T15:04:06.075" v="10193" actId="1076"/>
          <ac:graphicFrameMkLst>
            <pc:docMk/>
            <pc:sldMk cId="1411758419" sldId="318"/>
            <ac:graphicFrameMk id="4" creationId="{D358397D-A133-1B9B-4B0F-9A7758BCE4AC}"/>
          </ac:graphicFrameMkLst>
        </pc:graphicFrameChg>
      </pc:sldChg>
      <pc:sldChg chg="modSp add del mod ord">
        <pc:chgData name="Robert Lyddon" userId="8681fd7934994ebd" providerId="LiveId" clId="{EA25BA82-F02B-475F-9CDA-A07A4D21D20B}" dt="2023-07-04T15:52:48.804" v="15103" actId="47"/>
        <pc:sldMkLst>
          <pc:docMk/>
          <pc:sldMk cId="88881084" sldId="319"/>
        </pc:sldMkLst>
        <pc:spChg chg="mod">
          <ac:chgData name="Robert Lyddon" userId="8681fd7934994ebd" providerId="LiveId" clId="{EA25BA82-F02B-475F-9CDA-A07A4D21D20B}" dt="2023-07-04T15:27:21.492" v="12906" actId="20577"/>
          <ac:spMkLst>
            <pc:docMk/>
            <pc:sldMk cId="88881084" sldId="319"/>
            <ac:spMk id="2" creationId="{00000000-0000-0000-0000-000000000000}"/>
          </ac:spMkLst>
        </pc:spChg>
        <pc:spChg chg="mod">
          <ac:chgData name="Robert Lyddon" userId="8681fd7934994ebd" providerId="LiveId" clId="{EA25BA82-F02B-475F-9CDA-A07A4D21D20B}" dt="2023-07-04T15:28:23.895" v="13000" actId="27636"/>
          <ac:spMkLst>
            <pc:docMk/>
            <pc:sldMk cId="88881084" sldId="319"/>
            <ac:spMk id="3" creationId="{00000000-0000-0000-0000-000000000000}"/>
          </ac:spMkLst>
        </pc:spChg>
      </pc:sldChg>
      <pc:sldChg chg="modSp add mod">
        <pc:chgData name="Robert Lyddon" userId="8681fd7934994ebd" providerId="LiveId" clId="{EA25BA82-F02B-475F-9CDA-A07A4D21D20B}" dt="2023-07-04T18:01:23.637" v="17147"/>
        <pc:sldMkLst>
          <pc:docMk/>
          <pc:sldMk cId="573310691" sldId="320"/>
        </pc:sldMkLst>
        <pc:spChg chg="mod">
          <ac:chgData name="Robert Lyddon" userId="8681fd7934994ebd" providerId="LiveId" clId="{EA25BA82-F02B-475F-9CDA-A07A4D21D20B}" dt="2023-07-04T16:47:32.274" v="16185" actId="20577"/>
          <ac:spMkLst>
            <pc:docMk/>
            <pc:sldMk cId="573310691" sldId="320"/>
            <ac:spMk id="2" creationId="{00000000-0000-0000-0000-000000000000}"/>
          </ac:spMkLst>
        </pc:spChg>
        <pc:spChg chg="mod">
          <ac:chgData name="Robert Lyddon" userId="8681fd7934994ebd" providerId="LiveId" clId="{EA25BA82-F02B-475F-9CDA-A07A4D21D20B}" dt="2023-07-04T18:01:23.637" v="17147"/>
          <ac:spMkLst>
            <pc:docMk/>
            <pc:sldMk cId="573310691" sldId="320"/>
            <ac:spMk id="3" creationId="{00000000-0000-0000-0000-000000000000}"/>
          </ac:spMkLst>
        </pc:spChg>
      </pc:sldChg>
      <pc:sldChg chg="modSp add mod">
        <pc:chgData name="Robert Lyddon" userId="8681fd7934994ebd" providerId="LiveId" clId="{EA25BA82-F02B-475F-9CDA-A07A4D21D20B}" dt="2023-07-04T16:12:21.412" v="15958" actId="20577"/>
        <pc:sldMkLst>
          <pc:docMk/>
          <pc:sldMk cId="1362103862" sldId="321"/>
        </pc:sldMkLst>
        <pc:spChg chg="mod">
          <ac:chgData name="Robert Lyddon" userId="8681fd7934994ebd" providerId="LiveId" clId="{EA25BA82-F02B-475F-9CDA-A07A4D21D20B}" dt="2023-07-04T15:29:27.899" v="13034" actId="20577"/>
          <ac:spMkLst>
            <pc:docMk/>
            <pc:sldMk cId="1362103862" sldId="321"/>
            <ac:spMk id="2" creationId="{00000000-0000-0000-0000-000000000000}"/>
          </ac:spMkLst>
        </pc:spChg>
        <pc:spChg chg="mod">
          <ac:chgData name="Robert Lyddon" userId="8681fd7934994ebd" providerId="LiveId" clId="{EA25BA82-F02B-475F-9CDA-A07A4D21D20B}" dt="2023-07-04T16:12:21.412" v="15958" actId="20577"/>
          <ac:spMkLst>
            <pc:docMk/>
            <pc:sldMk cId="1362103862" sldId="321"/>
            <ac:spMk id="3" creationId="{00000000-0000-0000-0000-000000000000}"/>
          </ac:spMkLst>
        </pc:spChg>
      </pc:sldChg>
      <pc:sldChg chg="addSp delSp modSp new mod">
        <pc:chgData name="Robert Lyddon" userId="8681fd7934994ebd" providerId="LiveId" clId="{EA25BA82-F02B-475F-9CDA-A07A4D21D20B}" dt="2023-07-04T15:37:18.080" v="13843" actId="20577"/>
        <pc:sldMkLst>
          <pc:docMk/>
          <pc:sldMk cId="3228846619" sldId="322"/>
        </pc:sldMkLst>
        <pc:spChg chg="mod">
          <ac:chgData name="Robert Lyddon" userId="8681fd7934994ebd" providerId="LiveId" clId="{EA25BA82-F02B-475F-9CDA-A07A4D21D20B}" dt="2023-07-04T15:34:08.554" v="13390"/>
          <ac:spMkLst>
            <pc:docMk/>
            <pc:sldMk cId="3228846619" sldId="322"/>
            <ac:spMk id="2" creationId="{6A1738C3-C639-BD2B-D3A9-D82317B75E1F}"/>
          </ac:spMkLst>
        </pc:spChg>
        <pc:spChg chg="del">
          <ac:chgData name="Robert Lyddon" userId="8681fd7934994ebd" providerId="LiveId" clId="{EA25BA82-F02B-475F-9CDA-A07A4D21D20B}" dt="2023-07-04T15:33:41.775" v="13384" actId="931"/>
          <ac:spMkLst>
            <pc:docMk/>
            <pc:sldMk cId="3228846619" sldId="322"/>
            <ac:spMk id="3" creationId="{85376BAB-5254-911E-7143-DD6740CBEC58}"/>
          </ac:spMkLst>
        </pc:spChg>
        <pc:spChg chg="add mod">
          <ac:chgData name="Robert Lyddon" userId="8681fd7934994ebd" providerId="LiveId" clId="{EA25BA82-F02B-475F-9CDA-A07A4D21D20B}" dt="2023-07-04T15:37:18.080" v="13843" actId="20577"/>
          <ac:spMkLst>
            <pc:docMk/>
            <pc:sldMk cId="3228846619" sldId="322"/>
            <ac:spMk id="6" creationId="{3F0BAEA9-789D-6A89-7620-2DA7E5C36178}"/>
          </ac:spMkLst>
        </pc:spChg>
        <pc:picChg chg="add mod">
          <ac:chgData name="Robert Lyddon" userId="8681fd7934994ebd" providerId="LiveId" clId="{EA25BA82-F02B-475F-9CDA-A07A4D21D20B}" dt="2023-07-04T15:33:56.178" v="13389" actId="1076"/>
          <ac:picMkLst>
            <pc:docMk/>
            <pc:sldMk cId="3228846619" sldId="322"/>
            <ac:picMk id="5" creationId="{8747673C-2401-8F2E-0A0A-8C9E93C7C8BF}"/>
          </ac:picMkLst>
        </pc:picChg>
      </pc:sldChg>
      <pc:sldChg chg="addSp delSp modSp new mod">
        <pc:chgData name="Robert Lyddon" userId="8681fd7934994ebd" providerId="LiveId" clId="{EA25BA82-F02B-475F-9CDA-A07A4D21D20B}" dt="2023-07-04T16:46:46.037" v="16135" actId="20577"/>
        <pc:sldMkLst>
          <pc:docMk/>
          <pc:sldMk cId="3203205889" sldId="323"/>
        </pc:sldMkLst>
        <pc:spChg chg="mod">
          <ac:chgData name="Robert Lyddon" userId="8681fd7934994ebd" providerId="LiveId" clId="{EA25BA82-F02B-475F-9CDA-A07A4D21D20B}" dt="2023-07-04T16:46:46.037" v="16135" actId="20577"/>
          <ac:spMkLst>
            <pc:docMk/>
            <pc:sldMk cId="3203205889" sldId="323"/>
            <ac:spMk id="2" creationId="{B34041A8-CD6C-6A58-9283-C63F643BD7DE}"/>
          </ac:spMkLst>
        </pc:spChg>
        <pc:spChg chg="add del">
          <ac:chgData name="Robert Lyddon" userId="8681fd7934994ebd" providerId="LiveId" clId="{EA25BA82-F02B-475F-9CDA-A07A4D21D20B}" dt="2023-07-04T15:42:13.130" v="14584" actId="3680"/>
          <ac:spMkLst>
            <pc:docMk/>
            <pc:sldMk cId="3203205889" sldId="323"/>
            <ac:spMk id="3" creationId="{23CAA88E-A348-3F8E-6355-659C82149374}"/>
          </ac:spMkLst>
        </pc:spChg>
        <pc:graphicFrameChg chg="add del mod ord modGraphic">
          <ac:chgData name="Robert Lyddon" userId="8681fd7934994ebd" providerId="LiveId" clId="{EA25BA82-F02B-475F-9CDA-A07A4D21D20B}" dt="2023-07-04T15:42:02.503" v="14583" actId="3680"/>
          <ac:graphicFrameMkLst>
            <pc:docMk/>
            <pc:sldMk cId="3203205889" sldId="323"/>
            <ac:graphicFrameMk id="4" creationId="{C85A0ED7-D18E-B356-6589-21D88A7DF227}"/>
          </ac:graphicFrameMkLst>
        </pc:graphicFrameChg>
        <pc:graphicFrameChg chg="add mod ord modGraphic">
          <ac:chgData name="Robert Lyddon" userId="8681fd7934994ebd" providerId="LiveId" clId="{EA25BA82-F02B-475F-9CDA-A07A4D21D20B}" dt="2023-07-04T15:52:27.599" v="15102" actId="20577"/>
          <ac:graphicFrameMkLst>
            <pc:docMk/>
            <pc:sldMk cId="3203205889" sldId="323"/>
            <ac:graphicFrameMk id="5" creationId="{58E0F719-5999-E77B-2ECB-FCAE75E5A5D6}"/>
          </ac:graphicFrameMkLst>
        </pc:graphicFrameChg>
      </pc:sldChg>
      <pc:sldChg chg="add del">
        <pc:chgData name="Robert Lyddon" userId="8681fd7934994ebd" providerId="LiveId" clId="{EA25BA82-F02B-475F-9CDA-A07A4D21D20B}" dt="2023-07-04T15:34:30.001" v="13393" actId="47"/>
        <pc:sldMkLst>
          <pc:docMk/>
          <pc:sldMk cId="3330946123" sldId="32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574FD4-5771-46D4-8178-C24F34FEA8D5}" type="doc">
      <dgm:prSet loTypeId="urn:microsoft.com/office/officeart/2005/8/layout/gear1" loCatId="cycle" qsTypeId="urn:microsoft.com/office/officeart/2005/8/quickstyle/simple1" qsCatId="simple" csTypeId="urn:microsoft.com/office/officeart/2005/8/colors/accent1_2" csCatId="accent1" phldr="1"/>
      <dgm:spPr/>
    </dgm:pt>
    <dgm:pt modelId="{ABC731B9-83A5-4CDB-ACAE-DC179E6DF202}">
      <dgm:prSet phldrT="[Text]"/>
      <dgm:spPr/>
      <dgm:t>
        <a:bodyPr/>
        <a:lstStyle/>
        <a:p>
          <a:r>
            <a:rPr lang="en-GB" dirty="0"/>
            <a:t>Distributor sells to general public</a:t>
          </a:r>
        </a:p>
      </dgm:t>
    </dgm:pt>
    <dgm:pt modelId="{837129DD-0A6F-464C-906A-88564AFFDDF3}" type="parTrans" cxnId="{7FB10E37-A4C7-4BB1-A9A0-23C557B231B8}">
      <dgm:prSet/>
      <dgm:spPr/>
      <dgm:t>
        <a:bodyPr/>
        <a:lstStyle/>
        <a:p>
          <a:endParaRPr lang="en-GB"/>
        </a:p>
      </dgm:t>
    </dgm:pt>
    <dgm:pt modelId="{4AF09AA3-0D70-4C5D-BB7D-987AED822A1E}" type="sibTrans" cxnId="{7FB10E37-A4C7-4BB1-A9A0-23C557B231B8}">
      <dgm:prSet/>
      <dgm:spPr/>
      <dgm:t>
        <a:bodyPr/>
        <a:lstStyle/>
        <a:p>
          <a:endParaRPr lang="en-GB"/>
        </a:p>
      </dgm:t>
    </dgm:pt>
    <dgm:pt modelId="{1048992B-89E1-4A19-8894-915819A5460B}">
      <dgm:prSet phldrT="[Text]"/>
      <dgm:spPr/>
      <dgm:t>
        <a:bodyPr/>
        <a:lstStyle/>
        <a:p>
          <a:r>
            <a:rPr lang="en-GB" dirty="0"/>
            <a:t>Offtake sold to distributor</a:t>
          </a:r>
        </a:p>
      </dgm:t>
    </dgm:pt>
    <dgm:pt modelId="{E4DC9780-AE2B-4D5C-8D70-3498686B0C94}" type="parTrans" cxnId="{2FA96D61-8935-4DDA-81DB-B6022CF47CC7}">
      <dgm:prSet/>
      <dgm:spPr/>
      <dgm:t>
        <a:bodyPr/>
        <a:lstStyle/>
        <a:p>
          <a:endParaRPr lang="en-GB"/>
        </a:p>
      </dgm:t>
    </dgm:pt>
    <dgm:pt modelId="{31BFD8A8-B8F3-4153-92A9-3C828CD743F4}" type="sibTrans" cxnId="{2FA96D61-8935-4DDA-81DB-B6022CF47CC7}">
      <dgm:prSet/>
      <dgm:spPr/>
      <dgm:t>
        <a:bodyPr/>
        <a:lstStyle/>
        <a:p>
          <a:endParaRPr lang="en-GB"/>
        </a:p>
      </dgm:t>
    </dgm:pt>
    <dgm:pt modelId="{95DEC8A3-476B-4142-B4A9-EE37C16D10F0}">
      <dgm:prSet phldrT="[Text]"/>
      <dgm:spPr/>
      <dgm:t>
        <a:bodyPr/>
        <a:lstStyle/>
        <a:p>
          <a:r>
            <a:rPr lang="en-GB" dirty="0"/>
            <a:t>Financing supported by public entities</a:t>
          </a:r>
        </a:p>
      </dgm:t>
    </dgm:pt>
    <dgm:pt modelId="{32291494-0A81-4BCC-AAE0-B9C1E92CDE2C}" type="parTrans" cxnId="{0FF7F8DB-1CC3-4231-BB98-C1851F63AAE1}">
      <dgm:prSet/>
      <dgm:spPr/>
      <dgm:t>
        <a:bodyPr/>
        <a:lstStyle/>
        <a:p>
          <a:endParaRPr lang="en-GB"/>
        </a:p>
      </dgm:t>
    </dgm:pt>
    <dgm:pt modelId="{CCB972C9-5DB1-41FB-A25F-CE2ABC565FEF}" type="sibTrans" cxnId="{0FF7F8DB-1CC3-4231-BB98-C1851F63AAE1}">
      <dgm:prSet/>
      <dgm:spPr/>
      <dgm:t>
        <a:bodyPr/>
        <a:lstStyle/>
        <a:p>
          <a:endParaRPr lang="en-GB"/>
        </a:p>
      </dgm:t>
    </dgm:pt>
    <dgm:pt modelId="{40DEA1C6-FFE4-4078-828C-11CC943849F6}" type="pres">
      <dgm:prSet presAssocID="{28574FD4-5771-46D4-8178-C24F34FEA8D5}" presName="composite" presStyleCnt="0">
        <dgm:presLayoutVars>
          <dgm:chMax val="3"/>
          <dgm:animLvl val="lvl"/>
          <dgm:resizeHandles val="exact"/>
        </dgm:presLayoutVars>
      </dgm:prSet>
      <dgm:spPr/>
    </dgm:pt>
    <dgm:pt modelId="{7C49B7EE-D741-4C94-A25A-2C3AD6D8E105}" type="pres">
      <dgm:prSet presAssocID="{ABC731B9-83A5-4CDB-ACAE-DC179E6DF202}" presName="gear1" presStyleLbl="node1" presStyleIdx="0" presStyleCnt="3">
        <dgm:presLayoutVars>
          <dgm:chMax val="1"/>
          <dgm:bulletEnabled val="1"/>
        </dgm:presLayoutVars>
      </dgm:prSet>
      <dgm:spPr/>
    </dgm:pt>
    <dgm:pt modelId="{44014094-F9F7-4D4B-9784-4F4BAA9FB088}" type="pres">
      <dgm:prSet presAssocID="{ABC731B9-83A5-4CDB-ACAE-DC179E6DF202}" presName="gear1srcNode" presStyleLbl="node1" presStyleIdx="0" presStyleCnt="3"/>
      <dgm:spPr/>
    </dgm:pt>
    <dgm:pt modelId="{1C7569CC-1D96-4CFD-A68E-B151EEDB9171}" type="pres">
      <dgm:prSet presAssocID="{ABC731B9-83A5-4CDB-ACAE-DC179E6DF202}" presName="gear1dstNode" presStyleLbl="node1" presStyleIdx="0" presStyleCnt="3"/>
      <dgm:spPr/>
    </dgm:pt>
    <dgm:pt modelId="{E2B8057C-ED67-435A-988B-4D86FAD96876}" type="pres">
      <dgm:prSet presAssocID="{1048992B-89E1-4A19-8894-915819A5460B}" presName="gear2" presStyleLbl="node1" presStyleIdx="1" presStyleCnt="3">
        <dgm:presLayoutVars>
          <dgm:chMax val="1"/>
          <dgm:bulletEnabled val="1"/>
        </dgm:presLayoutVars>
      </dgm:prSet>
      <dgm:spPr/>
    </dgm:pt>
    <dgm:pt modelId="{09BB44A4-A535-4ADB-B087-42192909657B}" type="pres">
      <dgm:prSet presAssocID="{1048992B-89E1-4A19-8894-915819A5460B}" presName="gear2srcNode" presStyleLbl="node1" presStyleIdx="1" presStyleCnt="3"/>
      <dgm:spPr/>
    </dgm:pt>
    <dgm:pt modelId="{8FD7B11E-013B-4260-85A1-2AB8F21C7C4F}" type="pres">
      <dgm:prSet presAssocID="{1048992B-89E1-4A19-8894-915819A5460B}" presName="gear2dstNode" presStyleLbl="node1" presStyleIdx="1" presStyleCnt="3"/>
      <dgm:spPr/>
    </dgm:pt>
    <dgm:pt modelId="{11D9A2F7-71E5-4ADB-9851-19D4046309BE}" type="pres">
      <dgm:prSet presAssocID="{95DEC8A3-476B-4142-B4A9-EE37C16D10F0}" presName="gear3" presStyleLbl="node1" presStyleIdx="2" presStyleCnt="3"/>
      <dgm:spPr/>
    </dgm:pt>
    <dgm:pt modelId="{1549BF23-89BF-454D-ABD1-65291E04DCB3}" type="pres">
      <dgm:prSet presAssocID="{95DEC8A3-476B-4142-B4A9-EE37C16D10F0}" presName="gear3tx" presStyleLbl="node1" presStyleIdx="2" presStyleCnt="3">
        <dgm:presLayoutVars>
          <dgm:chMax val="1"/>
          <dgm:bulletEnabled val="1"/>
        </dgm:presLayoutVars>
      </dgm:prSet>
      <dgm:spPr/>
    </dgm:pt>
    <dgm:pt modelId="{1E3B0999-7D39-4E7D-9C35-FE9DAD36C8C7}" type="pres">
      <dgm:prSet presAssocID="{95DEC8A3-476B-4142-B4A9-EE37C16D10F0}" presName="gear3srcNode" presStyleLbl="node1" presStyleIdx="2" presStyleCnt="3"/>
      <dgm:spPr/>
    </dgm:pt>
    <dgm:pt modelId="{8884B321-B4C7-48FE-8A8F-072E7D166868}" type="pres">
      <dgm:prSet presAssocID="{95DEC8A3-476B-4142-B4A9-EE37C16D10F0}" presName="gear3dstNode" presStyleLbl="node1" presStyleIdx="2" presStyleCnt="3"/>
      <dgm:spPr/>
    </dgm:pt>
    <dgm:pt modelId="{A523EEE9-A319-48F0-94D5-34848102B617}" type="pres">
      <dgm:prSet presAssocID="{4AF09AA3-0D70-4C5D-BB7D-987AED822A1E}" presName="connector1" presStyleLbl="sibTrans2D1" presStyleIdx="0" presStyleCnt="3"/>
      <dgm:spPr/>
    </dgm:pt>
    <dgm:pt modelId="{F8F2A02D-99FD-476F-8AE5-A56B53343FDE}" type="pres">
      <dgm:prSet presAssocID="{31BFD8A8-B8F3-4153-92A9-3C828CD743F4}" presName="connector2" presStyleLbl="sibTrans2D1" presStyleIdx="1" presStyleCnt="3"/>
      <dgm:spPr/>
    </dgm:pt>
    <dgm:pt modelId="{ED5CDAF2-9A73-4101-B842-AD638CB5CDB4}" type="pres">
      <dgm:prSet presAssocID="{CCB972C9-5DB1-41FB-A25F-CE2ABC565FEF}" presName="connector3" presStyleLbl="sibTrans2D1" presStyleIdx="2" presStyleCnt="3"/>
      <dgm:spPr/>
    </dgm:pt>
  </dgm:ptLst>
  <dgm:cxnLst>
    <dgm:cxn modelId="{D24E0603-2C3C-4ABF-B2EA-14C21D723D40}" type="presOf" srcId="{4AF09AA3-0D70-4C5D-BB7D-987AED822A1E}" destId="{A523EEE9-A319-48F0-94D5-34848102B617}" srcOrd="0" destOrd="0" presId="urn:microsoft.com/office/officeart/2005/8/layout/gear1"/>
    <dgm:cxn modelId="{9E57DE04-1515-458D-96D3-C627DB9E6282}" type="presOf" srcId="{CCB972C9-5DB1-41FB-A25F-CE2ABC565FEF}" destId="{ED5CDAF2-9A73-4101-B842-AD638CB5CDB4}" srcOrd="0" destOrd="0" presId="urn:microsoft.com/office/officeart/2005/8/layout/gear1"/>
    <dgm:cxn modelId="{7FB10E37-A4C7-4BB1-A9A0-23C557B231B8}" srcId="{28574FD4-5771-46D4-8178-C24F34FEA8D5}" destId="{ABC731B9-83A5-4CDB-ACAE-DC179E6DF202}" srcOrd="0" destOrd="0" parTransId="{837129DD-0A6F-464C-906A-88564AFFDDF3}" sibTransId="{4AF09AA3-0D70-4C5D-BB7D-987AED822A1E}"/>
    <dgm:cxn modelId="{16F15E3D-58DA-4E0A-AC70-C6F5F36CDF23}" type="presOf" srcId="{ABC731B9-83A5-4CDB-ACAE-DC179E6DF202}" destId="{1C7569CC-1D96-4CFD-A68E-B151EEDB9171}" srcOrd="2" destOrd="0" presId="urn:microsoft.com/office/officeart/2005/8/layout/gear1"/>
    <dgm:cxn modelId="{A90A133F-40FC-4061-8BB2-9742CAA6FA81}" type="presOf" srcId="{1048992B-89E1-4A19-8894-915819A5460B}" destId="{E2B8057C-ED67-435A-988B-4D86FAD96876}" srcOrd="0" destOrd="0" presId="urn:microsoft.com/office/officeart/2005/8/layout/gear1"/>
    <dgm:cxn modelId="{2FA96D61-8935-4DDA-81DB-B6022CF47CC7}" srcId="{28574FD4-5771-46D4-8178-C24F34FEA8D5}" destId="{1048992B-89E1-4A19-8894-915819A5460B}" srcOrd="1" destOrd="0" parTransId="{E4DC9780-AE2B-4D5C-8D70-3498686B0C94}" sibTransId="{31BFD8A8-B8F3-4153-92A9-3C828CD743F4}"/>
    <dgm:cxn modelId="{EF0F5B62-1458-46F0-94FE-ECA1813FC1F9}" type="presOf" srcId="{1048992B-89E1-4A19-8894-915819A5460B}" destId="{8FD7B11E-013B-4260-85A1-2AB8F21C7C4F}" srcOrd="2" destOrd="0" presId="urn:microsoft.com/office/officeart/2005/8/layout/gear1"/>
    <dgm:cxn modelId="{1A329863-9FF1-43E5-9D7A-A86EFE61A4A6}" type="presOf" srcId="{95DEC8A3-476B-4142-B4A9-EE37C16D10F0}" destId="{1E3B0999-7D39-4E7D-9C35-FE9DAD36C8C7}" srcOrd="2" destOrd="0" presId="urn:microsoft.com/office/officeart/2005/8/layout/gear1"/>
    <dgm:cxn modelId="{E4436845-B169-47BD-97E3-D669226F7F48}" type="presOf" srcId="{28574FD4-5771-46D4-8178-C24F34FEA8D5}" destId="{40DEA1C6-FFE4-4078-828C-11CC943849F6}" srcOrd="0" destOrd="0" presId="urn:microsoft.com/office/officeart/2005/8/layout/gear1"/>
    <dgm:cxn modelId="{12BE324A-F826-4279-A6AE-45E05B992F57}" type="presOf" srcId="{95DEC8A3-476B-4142-B4A9-EE37C16D10F0}" destId="{11D9A2F7-71E5-4ADB-9851-19D4046309BE}" srcOrd="0" destOrd="0" presId="urn:microsoft.com/office/officeart/2005/8/layout/gear1"/>
    <dgm:cxn modelId="{93F4537E-CCCD-40CD-8BE9-4FCAF8C10A24}" type="presOf" srcId="{95DEC8A3-476B-4142-B4A9-EE37C16D10F0}" destId="{8884B321-B4C7-48FE-8A8F-072E7D166868}" srcOrd="3" destOrd="0" presId="urn:microsoft.com/office/officeart/2005/8/layout/gear1"/>
    <dgm:cxn modelId="{426FF281-B440-4D27-8A78-A8185ED368E3}" type="presOf" srcId="{ABC731B9-83A5-4CDB-ACAE-DC179E6DF202}" destId="{44014094-F9F7-4D4B-9784-4F4BAA9FB088}" srcOrd="1" destOrd="0" presId="urn:microsoft.com/office/officeart/2005/8/layout/gear1"/>
    <dgm:cxn modelId="{F83DAB97-50B6-4B57-9449-D688ED17D791}" type="presOf" srcId="{31BFD8A8-B8F3-4153-92A9-3C828CD743F4}" destId="{F8F2A02D-99FD-476F-8AE5-A56B53343FDE}" srcOrd="0" destOrd="0" presId="urn:microsoft.com/office/officeart/2005/8/layout/gear1"/>
    <dgm:cxn modelId="{0683A698-26AF-4BF0-9BB0-4AC62E9DE7D5}" type="presOf" srcId="{1048992B-89E1-4A19-8894-915819A5460B}" destId="{09BB44A4-A535-4ADB-B087-42192909657B}" srcOrd="1" destOrd="0" presId="urn:microsoft.com/office/officeart/2005/8/layout/gear1"/>
    <dgm:cxn modelId="{5C957CA7-EFF2-4F29-8547-36643F521D92}" type="presOf" srcId="{95DEC8A3-476B-4142-B4A9-EE37C16D10F0}" destId="{1549BF23-89BF-454D-ABD1-65291E04DCB3}" srcOrd="1" destOrd="0" presId="urn:microsoft.com/office/officeart/2005/8/layout/gear1"/>
    <dgm:cxn modelId="{368F09A9-B60B-4635-9531-08AFAE75AE2C}" type="presOf" srcId="{ABC731B9-83A5-4CDB-ACAE-DC179E6DF202}" destId="{7C49B7EE-D741-4C94-A25A-2C3AD6D8E105}" srcOrd="0" destOrd="0" presId="urn:microsoft.com/office/officeart/2005/8/layout/gear1"/>
    <dgm:cxn modelId="{0FF7F8DB-1CC3-4231-BB98-C1851F63AAE1}" srcId="{28574FD4-5771-46D4-8178-C24F34FEA8D5}" destId="{95DEC8A3-476B-4142-B4A9-EE37C16D10F0}" srcOrd="2" destOrd="0" parTransId="{32291494-0A81-4BCC-AAE0-B9C1E92CDE2C}" sibTransId="{CCB972C9-5DB1-41FB-A25F-CE2ABC565FEF}"/>
    <dgm:cxn modelId="{41FE3BCA-209A-43A6-9F9A-AAA752FD34ED}" type="presParOf" srcId="{40DEA1C6-FFE4-4078-828C-11CC943849F6}" destId="{7C49B7EE-D741-4C94-A25A-2C3AD6D8E105}" srcOrd="0" destOrd="0" presId="urn:microsoft.com/office/officeart/2005/8/layout/gear1"/>
    <dgm:cxn modelId="{9EE9C166-A42D-4DB9-A86D-20F007D53BEB}" type="presParOf" srcId="{40DEA1C6-FFE4-4078-828C-11CC943849F6}" destId="{44014094-F9F7-4D4B-9784-4F4BAA9FB088}" srcOrd="1" destOrd="0" presId="urn:microsoft.com/office/officeart/2005/8/layout/gear1"/>
    <dgm:cxn modelId="{6ABE7B67-DA4A-435E-9F56-0080B99D947B}" type="presParOf" srcId="{40DEA1C6-FFE4-4078-828C-11CC943849F6}" destId="{1C7569CC-1D96-4CFD-A68E-B151EEDB9171}" srcOrd="2" destOrd="0" presId="urn:microsoft.com/office/officeart/2005/8/layout/gear1"/>
    <dgm:cxn modelId="{E29ECB45-97A9-44DA-B320-F3179D0646C3}" type="presParOf" srcId="{40DEA1C6-FFE4-4078-828C-11CC943849F6}" destId="{E2B8057C-ED67-435A-988B-4D86FAD96876}" srcOrd="3" destOrd="0" presId="urn:microsoft.com/office/officeart/2005/8/layout/gear1"/>
    <dgm:cxn modelId="{32A64C37-C4E4-4C46-94A1-FE14CDD8868A}" type="presParOf" srcId="{40DEA1C6-FFE4-4078-828C-11CC943849F6}" destId="{09BB44A4-A535-4ADB-B087-42192909657B}" srcOrd="4" destOrd="0" presId="urn:microsoft.com/office/officeart/2005/8/layout/gear1"/>
    <dgm:cxn modelId="{15645867-519B-47F2-8401-86CDA9767532}" type="presParOf" srcId="{40DEA1C6-FFE4-4078-828C-11CC943849F6}" destId="{8FD7B11E-013B-4260-85A1-2AB8F21C7C4F}" srcOrd="5" destOrd="0" presId="urn:microsoft.com/office/officeart/2005/8/layout/gear1"/>
    <dgm:cxn modelId="{7A876715-E8E2-40B4-A264-104503FD4BFE}" type="presParOf" srcId="{40DEA1C6-FFE4-4078-828C-11CC943849F6}" destId="{11D9A2F7-71E5-4ADB-9851-19D4046309BE}" srcOrd="6" destOrd="0" presId="urn:microsoft.com/office/officeart/2005/8/layout/gear1"/>
    <dgm:cxn modelId="{EC94E44D-B564-4185-BC0B-9884A7C57859}" type="presParOf" srcId="{40DEA1C6-FFE4-4078-828C-11CC943849F6}" destId="{1549BF23-89BF-454D-ABD1-65291E04DCB3}" srcOrd="7" destOrd="0" presId="urn:microsoft.com/office/officeart/2005/8/layout/gear1"/>
    <dgm:cxn modelId="{028E4E66-A592-4BA2-835C-DD09FBD29D3F}" type="presParOf" srcId="{40DEA1C6-FFE4-4078-828C-11CC943849F6}" destId="{1E3B0999-7D39-4E7D-9C35-FE9DAD36C8C7}" srcOrd="8" destOrd="0" presId="urn:microsoft.com/office/officeart/2005/8/layout/gear1"/>
    <dgm:cxn modelId="{64605695-31B5-4434-89AF-236EF139A16E}" type="presParOf" srcId="{40DEA1C6-FFE4-4078-828C-11CC943849F6}" destId="{8884B321-B4C7-48FE-8A8F-072E7D166868}" srcOrd="9" destOrd="0" presId="urn:microsoft.com/office/officeart/2005/8/layout/gear1"/>
    <dgm:cxn modelId="{1B08CEA0-7245-45FF-86B6-803129B419A4}" type="presParOf" srcId="{40DEA1C6-FFE4-4078-828C-11CC943849F6}" destId="{A523EEE9-A319-48F0-94D5-34848102B617}" srcOrd="10" destOrd="0" presId="urn:microsoft.com/office/officeart/2005/8/layout/gear1"/>
    <dgm:cxn modelId="{52F494B5-BA46-4D12-B1E2-497A3BA054CC}" type="presParOf" srcId="{40DEA1C6-FFE4-4078-828C-11CC943849F6}" destId="{F8F2A02D-99FD-476F-8AE5-A56B53343FDE}" srcOrd="11" destOrd="0" presId="urn:microsoft.com/office/officeart/2005/8/layout/gear1"/>
    <dgm:cxn modelId="{52644C9D-32D9-42E6-B20B-D9CEE40ACAB1}" type="presParOf" srcId="{40DEA1C6-FFE4-4078-828C-11CC943849F6}" destId="{ED5CDAF2-9A73-4101-B842-AD638CB5CDB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9B7EE-D741-4C94-A25A-2C3AD6D8E105}">
      <dsp:nvSpPr>
        <dsp:cNvPr id="0" name=""/>
        <dsp:cNvSpPr/>
      </dsp:nvSpPr>
      <dsp:spPr>
        <a:xfrm>
          <a:off x="2048268" y="1906667"/>
          <a:ext cx="2330370" cy="233037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Distributor sells to general public</a:t>
          </a:r>
        </a:p>
      </dsp:txBody>
      <dsp:txXfrm>
        <a:off x="2516776" y="2452545"/>
        <a:ext cx="1393354" cy="1197858"/>
      </dsp:txXfrm>
    </dsp:sp>
    <dsp:sp modelId="{E2B8057C-ED67-435A-988B-4D86FAD96876}">
      <dsp:nvSpPr>
        <dsp:cNvPr id="0" name=""/>
        <dsp:cNvSpPr/>
      </dsp:nvSpPr>
      <dsp:spPr>
        <a:xfrm>
          <a:off x="692416" y="1355852"/>
          <a:ext cx="1694815" cy="1694815"/>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Offtake sold to distributor</a:t>
          </a:r>
        </a:p>
      </dsp:txBody>
      <dsp:txXfrm>
        <a:off x="1119091" y="1785106"/>
        <a:ext cx="841465" cy="836307"/>
      </dsp:txXfrm>
    </dsp:sp>
    <dsp:sp modelId="{11D9A2F7-71E5-4ADB-9851-19D4046309BE}">
      <dsp:nvSpPr>
        <dsp:cNvPr id="0" name=""/>
        <dsp:cNvSpPr/>
      </dsp:nvSpPr>
      <dsp:spPr>
        <a:xfrm rot="20700000">
          <a:off x="1641685" y="186602"/>
          <a:ext cx="1660572" cy="1660572"/>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Financing supported by public entities</a:t>
          </a:r>
        </a:p>
      </dsp:txBody>
      <dsp:txXfrm rot="-20700000">
        <a:off x="2005898" y="550814"/>
        <a:ext cx="932148" cy="932148"/>
      </dsp:txXfrm>
    </dsp:sp>
    <dsp:sp modelId="{A523EEE9-A319-48F0-94D5-34848102B617}">
      <dsp:nvSpPr>
        <dsp:cNvPr id="0" name=""/>
        <dsp:cNvSpPr/>
      </dsp:nvSpPr>
      <dsp:spPr>
        <a:xfrm>
          <a:off x="1869547" y="1554752"/>
          <a:ext cx="2982874" cy="2982874"/>
        </a:xfrm>
        <a:prstGeom prst="circularArrow">
          <a:avLst>
            <a:gd name="adj1" fmla="val 4687"/>
            <a:gd name="adj2" fmla="val 299029"/>
            <a:gd name="adj3" fmla="val 2517246"/>
            <a:gd name="adj4" fmla="val 1585895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F2A02D-99FD-476F-8AE5-A56B53343FDE}">
      <dsp:nvSpPr>
        <dsp:cNvPr id="0" name=""/>
        <dsp:cNvSpPr/>
      </dsp:nvSpPr>
      <dsp:spPr>
        <a:xfrm>
          <a:off x="392267" y="980670"/>
          <a:ext cx="2167244" cy="216724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5CDAF2-9A73-4101-B842-AD638CB5CDB4}">
      <dsp:nvSpPr>
        <dsp:cNvPr id="0" name=""/>
        <dsp:cNvSpPr/>
      </dsp:nvSpPr>
      <dsp:spPr>
        <a:xfrm>
          <a:off x="1257578" y="-177308"/>
          <a:ext cx="2336726" cy="233672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0188" y="1122363"/>
            <a:ext cx="9144000" cy="2387600"/>
          </a:xfrm>
        </p:spPr>
        <p:txBody>
          <a:bodyPr anchor="b">
            <a:normAutofit/>
          </a:bodyPr>
          <a:lstStyle>
            <a:lvl1pPr algn="l">
              <a:defRPr sz="4000"/>
            </a:lvl1pPr>
          </a:lstStyle>
          <a:p>
            <a:r>
              <a:rPr lang="en-US" dirty="0"/>
              <a:t>Click to edit Master title style</a:t>
            </a:r>
          </a:p>
        </p:txBody>
      </p:sp>
      <p:sp>
        <p:nvSpPr>
          <p:cNvPr id="3" name="Subtitle 2"/>
          <p:cNvSpPr>
            <a:spLocks noGrp="1"/>
          </p:cNvSpPr>
          <p:nvPr>
            <p:ph type="subTitle" idx="1"/>
          </p:nvPr>
        </p:nvSpPr>
        <p:spPr>
          <a:xfrm>
            <a:off x="840188" y="3832528"/>
            <a:ext cx="9144000" cy="1425271"/>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3932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1868A76-6315-F549-ADDA-981A26B4B419}" type="slidenum">
              <a:rPr lang="en-US" smtClean="0"/>
              <a:t>‹#›</a:t>
            </a:fld>
            <a:endParaRPr lang="en-US"/>
          </a:p>
        </p:txBody>
      </p:sp>
    </p:spTree>
    <p:extLst>
      <p:ext uri="{BB962C8B-B14F-4D97-AF65-F5344CB8AC3E}">
        <p14:creationId xmlns:p14="http://schemas.microsoft.com/office/powerpoint/2010/main" val="1232788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70991"/>
            <a:ext cx="2628900" cy="4412974"/>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1470991"/>
            <a:ext cx="7734300" cy="45481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1868A76-6315-F549-ADDA-981A26B4B419}" type="slidenum">
              <a:rPr lang="en-US" smtClean="0"/>
              <a:t>‹#›</a:t>
            </a:fld>
            <a:endParaRPr lang="en-US"/>
          </a:p>
        </p:txBody>
      </p:sp>
    </p:spTree>
    <p:extLst>
      <p:ext uri="{BB962C8B-B14F-4D97-AF65-F5344CB8AC3E}">
        <p14:creationId xmlns:p14="http://schemas.microsoft.com/office/powerpoint/2010/main" val="55190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1868A76-6315-F549-ADDA-981A26B4B419}" type="slidenum">
              <a:rPr lang="en-US" smtClean="0"/>
              <a:t>‹#›</a:t>
            </a:fld>
            <a:endParaRPr lang="en-US"/>
          </a:p>
        </p:txBody>
      </p:sp>
    </p:spTree>
    <p:extLst>
      <p:ext uri="{BB962C8B-B14F-4D97-AF65-F5344CB8AC3E}">
        <p14:creationId xmlns:p14="http://schemas.microsoft.com/office/powerpoint/2010/main" val="121400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lIns="0" tIns="0" rIns="0" bIns="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1868A76-6315-F549-ADDA-981A26B4B419}" type="slidenum">
              <a:rPr lang="en-US" smtClean="0"/>
              <a:t>‹#›</a:t>
            </a:fld>
            <a:endParaRPr lang="en-US"/>
          </a:p>
        </p:txBody>
      </p:sp>
    </p:spTree>
    <p:extLst>
      <p:ext uri="{BB962C8B-B14F-4D97-AF65-F5344CB8AC3E}">
        <p14:creationId xmlns:p14="http://schemas.microsoft.com/office/powerpoint/2010/main" val="54445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1868A76-6315-F549-ADDA-981A26B4B419}" type="slidenum">
              <a:rPr lang="en-US" smtClean="0"/>
              <a:t>‹#›</a:t>
            </a:fld>
            <a:endParaRPr lang="en-US"/>
          </a:p>
        </p:txBody>
      </p:sp>
    </p:spTree>
    <p:extLst>
      <p:ext uri="{BB962C8B-B14F-4D97-AF65-F5344CB8AC3E}">
        <p14:creationId xmlns:p14="http://schemas.microsoft.com/office/powerpoint/2010/main" val="303836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5617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5617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1868A76-6315-F549-ADDA-981A26B4B419}" type="slidenum">
              <a:rPr lang="en-US" smtClean="0"/>
              <a:t>‹#›</a:t>
            </a:fld>
            <a:endParaRPr lang="en-US"/>
          </a:p>
        </p:txBody>
      </p:sp>
      <p:sp>
        <p:nvSpPr>
          <p:cNvPr id="10" name="Title 1"/>
          <p:cNvSpPr txBox="1">
            <a:spLocks/>
          </p:cNvSpPr>
          <p:nvPr userDrawn="1"/>
        </p:nvSpPr>
        <p:spPr>
          <a:xfrm>
            <a:off x="838200" y="594442"/>
            <a:ext cx="9291762" cy="690098"/>
          </a:xfrm>
          <a:prstGeom prst="rect">
            <a:avLst/>
          </a:prstGeom>
        </p:spPr>
        <p:txBody>
          <a:bodyPr vert="horz" lIns="0" tIns="46800" rIns="0" bIns="45720" rtlCol="0" anchor="ctr">
            <a:normAutofit/>
          </a:bodyPr>
          <a:lstStyle>
            <a:lvl1pPr algn="l" defTabSz="914400" rtl="0" eaLnBrk="1" latinLnBrk="0" hangingPunct="1">
              <a:lnSpc>
                <a:spcPct val="90000"/>
              </a:lnSpc>
              <a:spcBef>
                <a:spcPct val="0"/>
              </a:spcBef>
              <a:buNone/>
              <a:defRPr sz="3600" b="1" u="none" kern="1200" baseline="0">
                <a:solidFill>
                  <a:schemeClr val="accent1"/>
                </a:solidFill>
                <a:uFill>
                  <a:solidFill>
                    <a:schemeClr val="accent1"/>
                  </a:solidFill>
                </a:u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201954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1868A76-6315-F549-ADDA-981A26B4B419}" type="slidenum">
              <a:rPr lang="en-US" smtClean="0"/>
              <a:t>‹#›</a:t>
            </a:fld>
            <a:endParaRPr lang="en-US"/>
          </a:p>
        </p:txBody>
      </p:sp>
    </p:spTree>
    <p:extLst>
      <p:ext uri="{BB962C8B-B14F-4D97-AF65-F5344CB8AC3E}">
        <p14:creationId xmlns:p14="http://schemas.microsoft.com/office/powerpoint/2010/main" val="150305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1868A76-6315-F549-ADDA-981A26B4B419}" type="slidenum">
              <a:rPr lang="en-US" smtClean="0"/>
              <a:t>‹#›</a:t>
            </a:fld>
            <a:endParaRPr lang="en-US"/>
          </a:p>
        </p:txBody>
      </p:sp>
      <p:sp>
        <p:nvSpPr>
          <p:cNvPr id="5" name="Title 1"/>
          <p:cNvSpPr>
            <a:spLocks noGrp="1"/>
          </p:cNvSpPr>
          <p:nvPr>
            <p:ph type="title"/>
          </p:nvPr>
        </p:nvSpPr>
        <p:spPr>
          <a:xfrm>
            <a:off x="838200" y="594442"/>
            <a:ext cx="9291762" cy="690098"/>
          </a:xfrm>
        </p:spPr>
        <p:txBody>
          <a:bodyPr/>
          <a:lstStyle/>
          <a:p>
            <a:r>
              <a:rPr lang="en-US"/>
              <a:t>Click to edit Master title style</a:t>
            </a:r>
          </a:p>
        </p:txBody>
      </p:sp>
    </p:spTree>
    <p:extLst>
      <p:ext uri="{BB962C8B-B14F-4D97-AF65-F5344CB8AC3E}">
        <p14:creationId xmlns:p14="http://schemas.microsoft.com/office/powerpoint/2010/main" val="93304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459145"/>
            <a:ext cx="6172200" cy="44019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1459146"/>
            <a:ext cx="3932237" cy="44098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1868A76-6315-F549-ADDA-981A26B4B419}" type="slidenum">
              <a:rPr lang="en-US" smtClean="0"/>
              <a:t>‹#›</a:t>
            </a:fld>
            <a:endParaRPr lang="en-US"/>
          </a:p>
        </p:txBody>
      </p:sp>
      <p:sp>
        <p:nvSpPr>
          <p:cNvPr id="8" name="Title 1"/>
          <p:cNvSpPr>
            <a:spLocks noGrp="1"/>
          </p:cNvSpPr>
          <p:nvPr>
            <p:ph type="title"/>
          </p:nvPr>
        </p:nvSpPr>
        <p:spPr>
          <a:xfrm>
            <a:off x="838200" y="594442"/>
            <a:ext cx="9291762" cy="690098"/>
          </a:xfrm>
        </p:spPr>
        <p:txBody>
          <a:bodyPr/>
          <a:lstStyle/>
          <a:p>
            <a:r>
              <a:rPr lang="en-US"/>
              <a:t>Click to edit Master title style</a:t>
            </a:r>
          </a:p>
        </p:txBody>
      </p:sp>
    </p:spTree>
    <p:extLst>
      <p:ext uri="{BB962C8B-B14F-4D97-AF65-F5344CB8AC3E}">
        <p14:creationId xmlns:p14="http://schemas.microsoft.com/office/powerpoint/2010/main" val="721925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447137"/>
            <a:ext cx="6172200" cy="44139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1447137"/>
            <a:ext cx="3932237" cy="44218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1868A76-6315-F549-ADDA-981A26B4B419}" type="slidenum">
              <a:rPr lang="en-US" smtClean="0"/>
              <a:t>‹#›</a:t>
            </a:fld>
            <a:endParaRPr lang="en-US"/>
          </a:p>
        </p:txBody>
      </p:sp>
      <p:sp>
        <p:nvSpPr>
          <p:cNvPr id="8" name="Title 1"/>
          <p:cNvSpPr>
            <a:spLocks noGrp="1"/>
          </p:cNvSpPr>
          <p:nvPr>
            <p:ph type="title"/>
          </p:nvPr>
        </p:nvSpPr>
        <p:spPr>
          <a:xfrm>
            <a:off x="838200" y="594442"/>
            <a:ext cx="9291762" cy="690098"/>
          </a:xfrm>
        </p:spPr>
        <p:txBody>
          <a:bodyPr/>
          <a:lstStyle/>
          <a:p>
            <a:r>
              <a:rPr lang="en-US"/>
              <a:t>Click to edit Master title style</a:t>
            </a:r>
          </a:p>
        </p:txBody>
      </p:sp>
    </p:spTree>
    <p:extLst>
      <p:ext uri="{BB962C8B-B14F-4D97-AF65-F5344CB8AC3E}">
        <p14:creationId xmlns:p14="http://schemas.microsoft.com/office/powerpoint/2010/main" val="12145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94442"/>
            <a:ext cx="9291762" cy="690098"/>
          </a:xfrm>
          <a:prstGeom prst="rect">
            <a:avLst/>
          </a:prstGeom>
        </p:spPr>
        <p:txBody>
          <a:bodyPr vert="horz" lIns="0" tIns="46800" rIns="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48411"/>
            <a:ext cx="10515600" cy="4236845"/>
          </a:xfrm>
          <a:prstGeom prst="rect">
            <a:avLst/>
          </a:prstGeom>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360550" y="594441"/>
            <a:ext cx="13828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68A76-6315-F549-ADDA-981A26B4B419}" type="slidenum">
              <a:rPr lang="en-US" smtClean="0"/>
              <a:t>‹#›</a:t>
            </a:fld>
            <a:endParaRPr lang="en-US"/>
          </a:p>
        </p:txBody>
      </p:sp>
      <p:pic>
        <p:nvPicPr>
          <p:cNvPr id="7" name="Picture 6"/>
          <p:cNvPicPr/>
          <p:nvPr userDrawn="1"/>
        </p:nvPicPr>
        <p:blipFill>
          <a:blip r:embed="rId13">
            <a:extLst>
              <a:ext uri="{28A0092B-C50C-407E-A947-70E740481C1C}">
                <a14:useLocalDpi xmlns:a14="http://schemas.microsoft.com/office/drawing/2010/main" val="0"/>
              </a:ext>
            </a:extLst>
          </a:blip>
          <a:stretch>
            <a:fillRect/>
          </a:stretch>
        </p:blipFill>
        <p:spPr>
          <a:xfrm>
            <a:off x="10256216" y="6064567"/>
            <a:ext cx="1487198" cy="519869"/>
          </a:xfrm>
          <a:prstGeom prst="rect">
            <a:avLst/>
          </a:prstGeom>
        </p:spPr>
      </p:pic>
      <p:cxnSp>
        <p:nvCxnSpPr>
          <p:cNvPr id="9" name="Straight Connector 8"/>
          <p:cNvCxnSpPr/>
          <p:nvPr userDrawn="1"/>
        </p:nvCxnSpPr>
        <p:spPr>
          <a:xfrm>
            <a:off x="838199" y="1335819"/>
            <a:ext cx="10905215"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38200" y="6122505"/>
            <a:ext cx="9291762"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38199" y="6173786"/>
            <a:ext cx="9291763"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838199" y="6265580"/>
            <a:ext cx="2103783"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t>© 2017 </a:t>
            </a:r>
            <a:r>
              <a:rPr lang="en-US" sz="900" dirty="0" err="1"/>
              <a:t>Lyddon</a:t>
            </a:r>
            <a:r>
              <a:rPr lang="en-US" sz="900" dirty="0"/>
              <a:t> Consulting</a:t>
            </a:r>
          </a:p>
        </p:txBody>
      </p:sp>
    </p:spTree>
    <p:extLst>
      <p:ext uri="{BB962C8B-B14F-4D97-AF65-F5344CB8AC3E}">
        <p14:creationId xmlns:p14="http://schemas.microsoft.com/office/powerpoint/2010/main" val="1477544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u="none" kern="1200" baseline="0">
          <a:solidFill>
            <a:schemeClr val="accent1"/>
          </a:solidFill>
          <a:uFill>
            <a:solidFill>
              <a:schemeClr val="accent1"/>
            </a:solidFill>
          </a:u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bob@lyddonconsulting.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803" y="1585473"/>
            <a:ext cx="9144000" cy="2387600"/>
          </a:xfrm>
        </p:spPr>
        <p:txBody>
          <a:bodyPr>
            <a:normAutofit fontScale="90000"/>
          </a:bodyPr>
          <a:lstStyle/>
          <a:p>
            <a:r>
              <a:rPr lang="en-US" dirty="0" err="1"/>
              <a:t>InvestEU</a:t>
            </a:r>
            <a:r>
              <a:rPr lang="en-US" dirty="0"/>
              <a:t>, NetZero and the growing debts of EU citizens</a:t>
            </a:r>
            <a:br>
              <a:rPr lang="en-US" dirty="0"/>
            </a:br>
            <a:br>
              <a:rPr lang="en-US" dirty="0"/>
            </a:br>
            <a:r>
              <a:rPr lang="en-US" sz="3200" dirty="0">
                <a:solidFill>
                  <a:srgbClr val="0085B4"/>
                </a:solidFill>
              </a:rPr>
              <a:t>Presentation by Bob Lyddon for the IES-Europe/IREF Summer University in Aix-en-Provence</a:t>
            </a:r>
          </a:p>
        </p:txBody>
      </p:sp>
      <p:sp>
        <p:nvSpPr>
          <p:cNvPr id="3" name="Subtitle 2"/>
          <p:cNvSpPr>
            <a:spLocks noGrp="1"/>
          </p:cNvSpPr>
          <p:nvPr>
            <p:ph type="subTitle" idx="1"/>
          </p:nvPr>
        </p:nvSpPr>
        <p:spPr>
          <a:xfrm>
            <a:off x="840188" y="4166433"/>
            <a:ext cx="9144000" cy="1425271"/>
          </a:xfrm>
        </p:spPr>
        <p:txBody>
          <a:bodyPr/>
          <a:lstStyle/>
          <a:p>
            <a:r>
              <a:rPr lang="it-IT" dirty="0">
                <a:solidFill>
                  <a:srgbClr val="0085B4"/>
                </a:solidFill>
              </a:rPr>
              <a:t>22 July 2023</a:t>
            </a:r>
            <a:endParaRPr lang="en-US" dirty="0">
              <a:solidFill>
                <a:srgbClr val="0085B4"/>
              </a:solidFill>
            </a:endParaRPr>
          </a:p>
        </p:txBody>
      </p:sp>
    </p:spTree>
    <p:extLst>
      <p:ext uri="{BB962C8B-B14F-4D97-AF65-F5344CB8AC3E}">
        <p14:creationId xmlns:p14="http://schemas.microsoft.com/office/powerpoint/2010/main" val="941498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FD4C-2075-E0CA-57B0-8728ACD49E8D}"/>
              </a:ext>
            </a:extLst>
          </p:cNvPr>
          <p:cNvSpPr>
            <a:spLocks noGrp="1"/>
          </p:cNvSpPr>
          <p:nvPr>
            <p:ph type="title"/>
          </p:nvPr>
        </p:nvSpPr>
        <p:spPr/>
        <p:txBody>
          <a:bodyPr/>
          <a:lstStyle/>
          <a:p>
            <a:r>
              <a:rPr lang="en-GB" dirty="0"/>
              <a:t>Typical </a:t>
            </a:r>
            <a:r>
              <a:rPr lang="en-GB" dirty="0" err="1"/>
              <a:t>InvestEU</a:t>
            </a:r>
            <a:r>
              <a:rPr lang="en-GB" dirty="0"/>
              <a:t> ‘Green Energy’ project</a:t>
            </a:r>
          </a:p>
        </p:txBody>
      </p:sp>
      <p:pic>
        <p:nvPicPr>
          <p:cNvPr id="5" name="Content Placeholder 4" descr="A screenshot of a website&#10;&#10;Description automatically generated with low confidence">
            <a:extLst>
              <a:ext uri="{FF2B5EF4-FFF2-40B4-BE49-F238E27FC236}">
                <a16:creationId xmlns:a16="http://schemas.microsoft.com/office/drawing/2014/main" id="{FA14ED08-AA8C-91F2-7A63-C939EE5FAC36}"/>
              </a:ext>
            </a:extLst>
          </p:cNvPr>
          <p:cNvPicPr>
            <a:picLocks noGrp="1" noChangeAspect="1"/>
          </p:cNvPicPr>
          <p:nvPr>
            <p:ph idx="1"/>
          </p:nvPr>
        </p:nvPicPr>
        <p:blipFill>
          <a:blip r:embed="rId2"/>
          <a:stretch>
            <a:fillRect/>
          </a:stretch>
        </p:blipFill>
        <p:spPr>
          <a:xfrm>
            <a:off x="838200" y="1533525"/>
            <a:ext cx="4671606" cy="4237038"/>
          </a:xfrm>
        </p:spPr>
      </p:pic>
      <p:sp>
        <p:nvSpPr>
          <p:cNvPr id="6" name="Content Placeholder 2">
            <a:extLst>
              <a:ext uri="{FF2B5EF4-FFF2-40B4-BE49-F238E27FC236}">
                <a16:creationId xmlns:a16="http://schemas.microsoft.com/office/drawing/2014/main" id="{CCFC0429-24AC-85FD-770B-09959E7F3F13}"/>
              </a:ext>
            </a:extLst>
          </p:cNvPr>
          <p:cNvSpPr txBox="1">
            <a:spLocks/>
          </p:cNvSpPr>
          <p:nvPr/>
        </p:nvSpPr>
        <p:spPr>
          <a:xfrm>
            <a:off x="6172200" y="1653396"/>
            <a:ext cx="4943476" cy="4237039"/>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latin typeface="Calibri" panose="020F0502020204030204" pitchFamily="34" charset="0"/>
                <a:ea typeface="Calibri" panose="020F0502020204030204" pitchFamily="34" charset="0"/>
              </a:rPr>
              <a:t>Construction of new power plants using wind and photovoltaic technology</a:t>
            </a:r>
          </a:p>
          <a:p>
            <a:r>
              <a:rPr lang="en-GB" sz="2400" dirty="0">
                <a:latin typeface="Calibri" panose="020F0502020204030204" pitchFamily="34" charset="0"/>
                <a:ea typeface="Calibri" panose="020F0502020204030204" pitchFamily="34" charset="0"/>
              </a:rPr>
              <a:t>The offtake will be ‘the equivalent to the consumption of 190,000 Italian households’</a:t>
            </a:r>
          </a:p>
          <a:p>
            <a:r>
              <a:rPr lang="en-GB" sz="2400" dirty="0">
                <a:latin typeface="Calibri" panose="020F0502020204030204" pitchFamily="34" charset="0"/>
                <a:ea typeface="Calibri" panose="020F0502020204030204" pitchFamily="34" charset="0"/>
              </a:rPr>
              <a:t>Which is not to say…</a:t>
            </a:r>
          </a:p>
          <a:p>
            <a:pPr lvl="1">
              <a:buFont typeface="Wingdings" panose="05000000000000000000" pitchFamily="2" charset="2"/>
              <a:buChar char="ü"/>
            </a:pPr>
            <a:r>
              <a:rPr lang="en-GB" sz="2000" dirty="0">
                <a:latin typeface="Calibri" panose="020F0502020204030204" pitchFamily="34" charset="0"/>
                <a:ea typeface="Calibri" panose="020F0502020204030204" pitchFamily="34" charset="0"/>
              </a:rPr>
              <a:t>It will power those households</a:t>
            </a:r>
          </a:p>
          <a:p>
            <a:pPr lvl="1">
              <a:buFont typeface="Wingdings" panose="05000000000000000000" pitchFamily="2" charset="2"/>
              <a:buChar char="ü"/>
            </a:pPr>
            <a:r>
              <a:rPr lang="en-GB" sz="2000" dirty="0">
                <a:latin typeface="Calibri" panose="020F0502020204030204" pitchFamily="34" charset="0"/>
                <a:ea typeface="Calibri" panose="020F0502020204030204" pitchFamily="34" charset="0"/>
              </a:rPr>
              <a:t>The households are new ones</a:t>
            </a:r>
          </a:p>
          <a:p>
            <a:pPr>
              <a:buFont typeface="Arial" panose="020B0604020202020204" pitchFamily="34" charset="0"/>
              <a:buChar char="•"/>
            </a:pPr>
            <a:r>
              <a:rPr lang="en-GB" sz="2400" dirty="0">
                <a:latin typeface="Calibri" panose="020F0502020204030204" pitchFamily="34" charset="0"/>
                <a:ea typeface="Calibri" panose="020F0502020204030204" pitchFamily="34" charset="0"/>
              </a:rPr>
              <a:t>There is no mention of who will buy and who will use the offtake </a:t>
            </a:r>
          </a:p>
        </p:txBody>
      </p:sp>
    </p:spTree>
    <p:extLst>
      <p:ext uri="{BB962C8B-B14F-4D97-AF65-F5344CB8AC3E}">
        <p14:creationId xmlns:p14="http://schemas.microsoft.com/office/powerpoint/2010/main" val="2407701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8778-FE43-CFAD-3199-B3C20E2879EE}"/>
              </a:ext>
            </a:extLst>
          </p:cNvPr>
          <p:cNvSpPr>
            <a:spLocks noGrp="1"/>
          </p:cNvSpPr>
          <p:nvPr>
            <p:ph type="title"/>
          </p:nvPr>
        </p:nvSpPr>
        <p:spPr/>
        <p:txBody>
          <a:bodyPr/>
          <a:lstStyle/>
          <a:p>
            <a:r>
              <a:rPr lang="en-GB" dirty="0" err="1"/>
              <a:t>InvestEU</a:t>
            </a:r>
            <a:r>
              <a:rPr lang="en-GB" dirty="0"/>
              <a:t> financing template</a:t>
            </a:r>
          </a:p>
        </p:txBody>
      </p:sp>
      <p:graphicFrame>
        <p:nvGraphicFramePr>
          <p:cNvPr id="4" name="Table 4">
            <a:extLst>
              <a:ext uri="{FF2B5EF4-FFF2-40B4-BE49-F238E27FC236}">
                <a16:creationId xmlns:a16="http://schemas.microsoft.com/office/drawing/2014/main" id="{11A4C2BB-333F-1D12-404D-1A72471ABD91}"/>
              </a:ext>
            </a:extLst>
          </p:cNvPr>
          <p:cNvGraphicFramePr>
            <a:graphicFrameLocks noGrp="1"/>
          </p:cNvGraphicFramePr>
          <p:nvPr>
            <p:ph idx="1"/>
            <p:extLst>
              <p:ext uri="{D42A27DB-BD31-4B8C-83A1-F6EECF244321}">
                <p14:modId xmlns:p14="http://schemas.microsoft.com/office/powerpoint/2010/main" val="1796658381"/>
              </p:ext>
            </p:extLst>
          </p:nvPr>
        </p:nvGraphicFramePr>
        <p:xfrm>
          <a:off x="838199" y="1447800"/>
          <a:ext cx="9915526" cy="4485640"/>
        </p:xfrm>
        <a:graphic>
          <a:graphicData uri="http://schemas.openxmlformats.org/drawingml/2006/table">
            <a:tbl>
              <a:tblPr firstRow="1" bandRow="1">
                <a:tableStyleId>{5C22544A-7EE6-4342-B048-85BDC9FD1C3A}</a:tableStyleId>
              </a:tblPr>
              <a:tblGrid>
                <a:gridCol w="2200276">
                  <a:extLst>
                    <a:ext uri="{9D8B030D-6E8A-4147-A177-3AD203B41FA5}">
                      <a16:colId xmlns:a16="http://schemas.microsoft.com/office/drawing/2014/main" val="516888421"/>
                    </a:ext>
                  </a:extLst>
                </a:gridCol>
                <a:gridCol w="7715250">
                  <a:extLst>
                    <a:ext uri="{9D8B030D-6E8A-4147-A177-3AD203B41FA5}">
                      <a16:colId xmlns:a16="http://schemas.microsoft.com/office/drawing/2014/main" val="1815196719"/>
                    </a:ext>
                  </a:extLst>
                </a:gridCol>
              </a:tblGrid>
              <a:tr h="370840">
                <a:tc>
                  <a:txBody>
                    <a:bodyPr/>
                    <a:lstStyle/>
                    <a:p>
                      <a:r>
                        <a:rPr lang="en-GB" b="0" dirty="0"/>
                        <a:t>Senior debt</a:t>
                      </a:r>
                    </a:p>
                    <a:p>
                      <a:endParaRPr lang="en-GB" b="0" dirty="0"/>
                    </a:p>
                    <a:p>
                      <a:endParaRPr lang="en-GB" b="0" dirty="0"/>
                    </a:p>
                    <a:p>
                      <a:endParaRPr lang="en-GB" b="0" dirty="0"/>
                    </a:p>
                    <a:p>
                      <a:endParaRPr lang="en-GB" b="0" dirty="0"/>
                    </a:p>
                    <a:p>
                      <a:endParaRPr lang="en-GB" b="0" dirty="0"/>
                    </a:p>
                    <a:p>
                      <a:endParaRPr lang="en-GB" b="0" dirty="0"/>
                    </a:p>
                    <a:p>
                      <a:endParaRPr lang="en-GB" b="0" dirty="0"/>
                    </a:p>
                  </a:txBody>
                  <a:tcPr/>
                </a:tc>
                <a:tc>
                  <a:txBody>
                    <a:bodyPr/>
                    <a:lstStyle/>
                    <a:p>
                      <a:pPr marL="285750" indent="-285750">
                        <a:buFont typeface="Wingdings" panose="05000000000000000000" pitchFamily="2" charset="2"/>
                        <a:buChar char="q"/>
                      </a:pPr>
                      <a:r>
                        <a:rPr lang="en-GB" b="0" dirty="0"/>
                        <a:t>65-75% of the project cost</a:t>
                      </a:r>
                    </a:p>
                    <a:p>
                      <a:pPr marL="285750" indent="-285750">
                        <a:buFont typeface="Wingdings" panose="05000000000000000000" pitchFamily="2" charset="2"/>
                        <a:buChar char="q"/>
                      </a:pPr>
                      <a:r>
                        <a:rPr lang="en-GB" b="0" dirty="0"/>
                        <a:t>The lender stands at the front of the Creditor Queue</a:t>
                      </a:r>
                    </a:p>
                    <a:p>
                      <a:pPr marL="285750" indent="-285750">
                        <a:buFont typeface="Wingdings" panose="05000000000000000000" pitchFamily="2" charset="2"/>
                        <a:buChar char="q"/>
                      </a:pPr>
                      <a:r>
                        <a:rPr lang="en-GB" b="0" dirty="0"/>
                        <a:t>They may even have tangible security (a mortgage on the project’s fixed assets, a lien on the project’s accounts receivable and inventory)</a:t>
                      </a:r>
                    </a:p>
                    <a:p>
                      <a:pPr marL="285750" indent="-285750">
                        <a:buFont typeface="Wingdings" panose="05000000000000000000" pitchFamily="2" charset="2"/>
                        <a:buChar char="q"/>
                      </a:pPr>
                      <a:r>
                        <a:rPr lang="en-GB" b="0" dirty="0"/>
                        <a:t>The credit risk they take reduces with the increasing thickness of the layers of money supplied by the other lenders, who stand behind them in the Creditor Queue</a:t>
                      </a:r>
                    </a:p>
                  </a:txBody>
                  <a:tcPr/>
                </a:tc>
                <a:extLst>
                  <a:ext uri="{0D108BD9-81ED-4DB2-BD59-A6C34878D82A}">
                    <a16:rowId xmlns:a16="http://schemas.microsoft.com/office/drawing/2014/main" val="1564627095"/>
                  </a:ext>
                </a:extLst>
              </a:tr>
              <a:tr h="370840">
                <a:tc>
                  <a:txBody>
                    <a:bodyPr/>
                    <a:lstStyle/>
                    <a:p>
                      <a:r>
                        <a:rPr lang="en-GB" dirty="0"/>
                        <a:t>Mezzanine debt</a:t>
                      </a:r>
                    </a:p>
                    <a:p>
                      <a:endParaRPr lang="en-GB" dirty="0"/>
                    </a:p>
                    <a:p>
                      <a:endParaRPr lang="en-GB" dirty="0"/>
                    </a:p>
                  </a:txBody>
                  <a:tcPr/>
                </a:tc>
                <a:tc>
                  <a:txBody>
                    <a:bodyPr/>
                    <a:lstStyle/>
                    <a:p>
                      <a:pPr marL="285750" indent="-285750">
                        <a:buFont typeface="Wingdings" panose="05000000000000000000" pitchFamily="2" charset="2"/>
                        <a:buChar char="q"/>
                      </a:pPr>
                      <a:r>
                        <a:rPr lang="en-GB" dirty="0"/>
                        <a:t>15-20% of the project cost</a:t>
                      </a:r>
                    </a:p>
                    <a:p>
                      <a:pPr marL="285750" indent="-285750">
                        <a:buFont typeface="Wingdings" panose="05000000000000000000" pitchFamily="2" charset="2"/>
                        <a:buChar char="q"/>
                      </a:pPr>
                      <a:r>
                        <a:rPr lang="en-GB" dirty="0"/>
                        <a:t>Provided in whole or in part by the European Investment Bank on its normal terms apart from taking a place in the Creditor Queue behind Senior Debt</a:t>
                      </a:r>
                    </a:p>
                  </a:txBody>
                  <a:tcPr/>
                </a:tc>
                <a:extLst>
                  <a:ext uri="{0D108BD9-81ED-4DB2-BD59-A6C34878D82A}">
                    <a16:rowId xmlns:a16="http://schemas.microsoft.com/office/drawing/2014/main" val="1058629449"/>
                  </a:ext>
                </a:extLst>
              </a:tr>
              <a:tr h="370840">
                <a:tc>
                  <a:txBody>
                    <a:bodyPr/>
                    <a:lstStyle/>
                    <a:p>
                      <a:r>
                        <a:rPr lang="en-GB" dirty="0"/>
                        <a:t>Subordinated debt</a:t>
                      </a:r>
                    </a:p>
                    <a:p>
                      <a:endParaRPr lang="en-GB" dirty="0"/>
                    </a:p>
                  </a:txBody>
                  <a:tcPr/>
                </a:tc>
                <a:tc>
                  <a:txBody>
                    <a:bodyPr/>
                    <a:lstStyle/>
                    <a:p>
                      <a:pPr marL="285750" indent="-285750">
                        <a:buFont typeface="Wingdings" panose="05000000000000000000" pitchFamily="2" charset="2"/>
                        <a:buChar char="q"/>
                      </a:pPr>
                      <a:r>
                        <a:rPr lang="en-GB" dirty="0"/>
                        <a:t>5-10% of the project cost</a:t>
                      </a:r>
                    </a:p>
                    <a:p>
                      <a:pPr marL="285750" indent="-285750">
                        <a:buFont typeface="Wingdings" panose="05000000000000000000" pitchFamily="2" charset="2"/>
                        <a:buChar char="q"/>
                      </a:pPr>
                      <a:r>
                        <a:rPr lang="en-GB" dirty="0"/>
                        <a:t>Enabled by a guarantee or an equity commitment issued by the European Investment Fund to the benefit of the suppliers of these funds</a:t>
                      </a:r>
                    </a:p>
                  </a:txBody>
                  <a:tcPr/>
                </a:tc>
                <a:extLst>
                  <a:ext uri="{0D108BD9-81ED-4DB2-BD59-A6C34878D82A}">
                    <a16:rowId xmlns:a16="http://schemas.microsoft.com/office/drawing/2014/main" val="1838394148"/>
                  </a:ext>
                </a:extLst>
              </a:tr>
              <a:tr h="370840">
                <a:tc>
                  <a:txBody>
                    <a:bodyPr/>
                    <a:lstStyle/>
                    <a:p>
                      <a:r>
                        <a:rPr lang="en-GB" dirty="0"/>
                        <a:t>Equity</a:t>
                      </a:r>
                    </a:p>
                  </a:txBody>
                  <a:tcPr/>
                </a:tc>
                <a:tc>
                  <a:txBody>
                    <a:bodyPr/>
                    <a:lstStyle/>
                    <a:p>
                      <a:pPr marL="285750" indent="-285750">
                        <a:buFont typeface="Wingdings" panose="05000000000000000000" pitchFamily="2" charset="2"/>
                        <a:buChar char="q"/>
                      </a:pPr>
                      <a:r>
                        <a:rPr lang="en-GB" dirty="0"/>
                        <a:t>No more than 5% of the project cost</a:t>
                      </a:r>
                    </a:p>
                  </a:txBody>
                  <a:tcPr/>
                </a:tc>
                <a:extLst>
                  <a:ext uri="{0D108BD9-81ED-4DB2-BD59-A6C34878D82A}">
                    <a16:rowId xmlns:a16="http://schemas.microsoft.com/office/drawing/2014/main" val="538765409"/>
                  </a:ext>
                </a:extLst>
              </a:tr>
            </a:tbl>
          </a:graphicData>
        </a:graphic>
      </p:graphicFrame>
    </p:spTree>
    <p:extLst>
      <p:ext uri="{BB962C8B-B14F-4D97-AF65-F5344CB8AC3E}">
        <p14:creationId xmlns:p14="http://schemas.microsoft.com/office/powerpoint/2010/main" val="2194864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85B4"/>
                </a:solidFill>
              </a:rPr>
              <a:t>Distribution of risks and returns</a:t>
            </a:r>
          </a:p>
        </p:txBody>
      </p:sp>
      <p:sp>
        <p:nvSpPr>
          <p:cNvPr id="3" name="Content Placeholder 2"/>
          <p:cNvSpPr>
            <a:spLocks noGrp="1"/>
          </p:cNvSpPr>
          <p:nvPr>
            <p:ph idx="1"/>
          </p:nvPr>
        </p:nvSpPr>
        <p:spPr>
          <a:xfrm>
            <a:off x="838199" y="1500996"/>
            <a:ext cx="10867845" cy="4563821"/>
          </a:xfrm>
        </p:spPr>
        <p:txBody>
          <a:bodyPr>
            <a:normAutofit fontScale="92500" lnSpcReduction="10000"/>
          </a:bodyPr>
          <a:lstStyle/>
          <a:p>
            <a:r>
              <a:rPr lang="en-US" dirty="0"/>
              <a:t>Equity:</a:t>
            </a:r>
          </a:p>
          <a:p>
            <a:pPr lvl="1">
              <a:buFont typeface="Wingdings" panose="05000000000000000000" pitchFamily="2" charset="2"/>
              <a:buChar char="Ø"/>
            </a:pPr>
            <a:r>
              <a:rPr lang="en-US" dirty="0"/>
              <a:t>Should take the most risk and get the highest return in exchange for standing at the back of the Creditor Queue</a:t>
            </a:r>
          </a:p>
          <a:p>
            <a:pPr lvl="1">
              <a:buFont typeface="Wingdings" panose="05000000000000000000" pitchFamily="2" charset="2"/>
              <a:buChar char="Ø"/>
            </a:pPr>
            <a:r>
              <a:rPr lang="en-US" dirty="0"/>
              <a:t>A project sponsor, injecting 5% or less of the cost, has multiple ways of earning that back indirectly – management fees, supplying the project, royalties for lending intellectual property… - rather than as dividends on profits or capital growth</a:t>
            </a:r>
          </a:p>
          <a:p>
            <a:r>
              <a:rPr lang="en-US" dirty="0"/>
              <a:t>Subordinated debt:</a:t>
            </a:r>
          </a:p>
          <a:p>
            <a:pPr lvl="1">
              <a:buFont typeface="Wingdings" panose="05000000000000000000" pitchFamily="2" charset="2"/>
              <a:buChar char="Ø"/>
            </a:pPr>
            <a:r>
              <a:rPr lang="en-US" dirty="0"/>
              <a:t>Given the preferred position of the supplier of equity, it is the supplier of the Subordinated Debt who carries the highest risk…</a:t>
            </a:r>
          </a:p>
          <a:p>
            <a:pPr lvl="1">
              <a:buFont typeface="Wingdings" panose="05000000000000000000" pitchFamily="2" charset="2"/>
              <a:buChar char="Ø"/>
            </a:pPr>
            <a:r>
              <a:rPr lang="en-US" dirty="0"/>
              <a:t>…but they enjoy either a guarantee in their </a:t>
            </a:r>
            <a:r>
              <a:rPr lang="en-US" dirty="0" err="1"/>
              <a:t>favour</a:t>
            </a:r>
            <a:r>
              <a:rPr lang="en-US" dirty="0"/>
              <a:t> from the European Investment Fund which they can call upon and get reimbursed…</a:t>
            </a:r>
          </a:p>
          <a:p>
            <a:pPr lvl="1">
              <a:buFont typeface="Wingdings" panose="05000000000000000000" pitchFamily="2" charset="2"/>
              <a:buChar char="Ø"/>
            </a:pPr>
            <a:r>
              <a:rPr lang="en-US" dirty="0"/>
              <a:t>…or the European Investment Fund has committed to buy new equity in the project if things get rough, which will insert a new actor behind them in the Creditor Queue</a:t>
            </a:r>
          </a:p>
        </p:txBody>
      </p:sp>
    </p:spTree>
    <p:extLst>
      <p:ext uri="{BB962C8B-B14F-4D97-AF65-F5344CB8AC3E}">
        <p14:creationId xmlns:p14="http://schemas.microsoft.com/office/powerpoint/2010/main" val="2300179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94442"/>
            <a:ext cx="10003971" cy="690098"/>
          </a:xfrm>
        </p:spPr>
        <p:txBody>
          <a:bodyPr>
            <a:normAutofit fontScale="90000"/>
          </a:bodyPr>
          <a:lstStyle/>
          <a:p>
            <a:r>
              <a:rPr lang="en-US" dirty="0">
                <a:solidFill>
                  <a:srgbClr val="0085B4"/>
                </a:solidFill>
              </a:rPr>
              <a:t>How much risk has the European Investment Fund taken on?</a:t>
            </a:r>
          </a:p>
        </p:txBody>
      </p:sp>
      <p:sp>
        <p:nvSpPr>
          <p:cNvPr id="3" name="Content Placeholder 2"/>
          <p:cNvSpPr>
            <a:spLocks noGrp="1"/>
          </p:cNvSpPr>
          <p:nvPr>
            <p:ph idx="1"/>
          </p:nvPr>
        </p:nvSpPr>
        <p:spPr>
          <a:xfrm>
            <a:off x="735562" y="1389028"/>
            <a:ext cx="10867845" cy="4563821"/>
          </a:xfrm>
        </p:spPr>
        <p:txBody>
          <a:bodyPr>
            <a:normAutofit fontScale="92500"/>
          </a:bodyPr>
          <a:lstStyle/>
          <a:p>
            <a:r>
              <a:rPr lang="en-US" dirty="0"/>
              <a:t>The guarantees and equity commitments issued by the EIF are contingent liabilities, so they are not recorded on the EIF’s balance sheet</a:t>
            </a:r>
          </a:p>
          <a:p>
            <a:r>
              <a:rPr lang="en-US" dirty="0"/>
              <a:t>That is legitimate, but the EIF does not give a listing of the amounts of the guarantees and equity commitments it has issued</a:t>
            </a:r>
          </a:p>
          <a:p>
            <a:r>
              <a:rPr lang="en-US" dirty="0"/>
              <a:t>It provides information on each transaction – in fact all the information except what is needed to assess the risk the EIF has taken:</a:t>
            </a:r>
          </a:p>
          <a:p>
            <a:pPr lvl="1">
              <a:buFont typeface="Wingdings" panose="05000000000000000000" pitchFamily="2" charset="2"/>
              <a:buChar char="Ø"/>
            </a:pPr>
            <a:r>
              <a:rPr lang="en-US" dirty="0"/>
              <a:t>No disclosure of the issuer of the counterindemnity behind a guarantee i.e. who has to pay the EIF if the EIF’s guarantee is called by its beneficiary</a:t>
            </a:r>
          </a:p>
          <a:p>
            <a:pPr lvl="1">
              <a:buFont typeface="Wingdings" panose="05000000000000000000" pitchFamily="2" charset="2"/>
              <a:buChar char="Ø"/>
            </a:pPr>
            <a:r>
              <a:rPr lang="en-US" dirty="0"/>
              <a:t>Under what circumstances the EIF might be called upon to pay in cash on the back of an equity commitment and what equity instrument the EIF would end up owning</a:t>
            </a:r>
          </a:p>
          <a:p>
            <a:pPr lvl="1">
              <a:buFont typeface="Wingdings" panose="05000000000000000000" pitchFamily="2" charset="2"/>
              <a:buChar char="Ø"/>
            </a:pPr>
            <a:r>
              <a:rPr lang="en-US" dirty="0"/>
              <a:t>What that equity instrument would be worth, and how and when the EIF could sell it and get their money back</a:t>
            </a:r>
          </a:p>
        </p:txBody>
      </p:sp>
    </p:spTree>
    <p:extLst>
      <p:ext uri="{BB962C8B-B14F-4D97-AF65-F5344CB8AC3E}">
        <p14:creationId xmlns:p14="http://schemas.microsoft.com/office/powerpoint/2010/main" val="4162663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9F36-3047-3FEA-9449-32A64681B8E4}"/>
              </a:ext>
            </a:extLst>
          </p:cNvPr>
          <p:cNvSpPr>
            <a:spLocks noGrp="1"/>
          </p:cNvSpPr>
          <p:nvPr>
            <p:ph type="title"/>
          </p:nvPr>
        </p:nvSpPr>
        <p:spPr/>
        <p:txBody>
          <a:bodyPr>
            <a:normAutofit fontScale="90000"/>
          </a:bodyPr>
          <a:lstStyle/>
          <a:p>
            <a:r>
              <a:rPr lang="en-GB" dirty="0"/>
              <a:t>Size of the </a:t>
            </a:r>
            <a:r>
              <a:rPr lang="en-GB" dirty="0" err="1"/>
              <a:t>InvestEU</a:t>
            </a:r>
            <a:r>
              <a:rPr lang="en-GB" dirty="0"/>
              <a:t> programme and its sister, the European Guarantee Fund</a:t>
            </a:r>
          </a:p>
        </p:txBody>
      </p:sp>
      <p:graphicFrame>
        <p:nvGraphicFramePr>
          <p:cNvPr id="4" name="Table 4">
            <a:extLst>
              <a:ext uri="{FF2B5EF4-FFF2-40B4-BE49-F238E27FC236}">
                <a16:creationId xmlns:a16="http://schemas.microsoft.com/office/drawing/2014/main" id="{A59D5821-82C7-6B1C-E477-5F7E77DF13E1}"/>
              </a:ext>
            </a:extLst>
          </p:cNvPr>
          <p:cNvGraphicFramePr>
            <a:graphicFrameLocks noGrp="1"/>
          </p:cNvGraphicFramePr>
          <p:nvPr>
            <p:ph idx="1"/>
            <p:extLst>
              <p:ext uri="{D42A27DB-BD31-4B8C-83A1-F6EECF244321}">
                <p14:modId xmlns:p14="http://schemas.microsoft.com/office/powerpoint/2010/main" val="3080465069"/>
              </p:ext>
            </p:extLst>
          </p:nvPr>
        </p:nvGraphicFramePr>
        <p:xfrm>
          <a:off x="749648" y="3637464"/>
          <a:ext cx="10515601" cy="2291080"/>
        </p:xfrm>
        <a:graphic>
          <a:graphicData uri="http://schemas.openxmlformats.org/drawingml/2006/table">
            <a:tbl>
              <a:tblPr firstRow="1" bandRow="1">
                <a:tableStyleId>{5C22544A-7EE6-4342-B048-85BDC9FD1C3A}</a:tableStyleId>
              </a:tblPr>
              <a:tblGrid>
                <a:gridCol w="2254809">
                  <a:extLst>
                    <a:ext uri="{9D8B030D-6E8A-4147-A177-3AD203B41FA5}">
                      <a16:colId xmlns:a16="http://schemas.microsoft.com/office/drawing/2014/main" val="981025878"/>
                    </a:ext>
                  </a:extLst>
                </a:gridCol>
                <a:gridCol w="5682343">
                  <a:extLst>
                    <a:ext uri="{9D8B030D-6E8A-4147-A177-3AD203B41FA5}">
                      <a16:colId xmlns:a16="http://schemas.microsoft.com/office/drawing/2014/main" val="1415623410"/>
                    </a:ext>
                  </a:extLst>
                </a:gridCol>
                <a:gridCol w="2578449">
                  <a:extLst>
                    <a:ext uri="{9D8B030D-6E8A-4147-A177-3AD203B41FA5}">
                      <a16:colId xmlns:a16="http://schemas.microsoft.com/office/drawing/2014/main" val="4219779599"/>
                    </a:ext>
                  </a:extLst>
                </a:gridCol>
              </a:tblGrid>
              <a:tr h="370840">
                <a:tc>
                  <a:txBody>
                    <a:bodyPr/>
                    <a:lstStyle/>
                    <a:p>
                      <a:pPr algn="ctr"/>
                      <a:r>
                        <a:rPr lang="en-GB" dirty="0"/>
                        <a:t>Programme</a:t>
                      </a:r>
                    </a:p>
                  </a:txBody>
                  <a:tcPr/>
                </a:tc>
                <a:tc>
                  <a:txBody>
                    <a:bodyPr/>
                    <a:lstStyle/>
                    <a:p>
                      <a:pPr algn="ctr"/>
                      <a:r>
                        <a:rPr lang="en-GB" dirty="0"/>
                        <a:t>Period</a:t>
                      </a:r>
                    </a:p>
                  </a:txBody>
                  <a:tcPr/>
                </a:tc>
                <a:tc>
                  <a:txBody>
                    <a:bodyPr/>
                    <a:lstStyle/>
                    <a:p>
                      <a:pPr algn="ctr"/>
                      <a:r>
                        <a:rPr lang="en-GB" dirty="0"/>
                        <a:t>Amount ‘mobilized’</a:t>
                      </a:r>
                    </a:p>
                  </a:txBody>
                  <a:tcPr/>
                </a:tc>
                <a:extLst>
                  <a:ext uri="{0D108BD9-81ED-4DB2-BD59-A6C34878D82A}">
                    <a16:rowId xmlns:a16="http://schemas.microsoft.com/office/drawing/2014/main" val="2081874892"/>
                  </a:ext>
                </a:extLst>
              </a:tr>
              <a:tr h="370840">
                <a:tc>
                  <a:txBody>
                    <a:bodyPr/>
                    <a:lstStyle/>
                    <a:p>
                      <a:r>
                        <a:rPr lang="en-GB" dirty="0" err="1"/>
                        <a:t>InvestEU</a:t>
                      </a:r>
                      <a:endParaRPr lang="en-GB" dirty="0"/>
                    </a:p>
                  </a:txBody>
                  <a:tcPr/>
                </a:tc>
                <a:tc>
                  <a:txBody>
                    <a:bodyPr/>
                    <a:lstStyle/>
                    <a:p>
                      <a:r>
                        <a:rPr lang="en-GB" dirty="0"/>
                        <a:t>During the 2014/20 EU Multiannual Financial Framework, under EU first-loss guarantee of </a:t>
                      </a:r>
                      <a:r>
                        <a:rPr lang="en-GB" sz="1800" kern="1200" dirty="0">
                          <a:solidFill>
                            <a:schemeClr val="dk1"/>
                          </a:solidFill>
                          <a:effectLst/>
                          <a:latin typeface="+mn-lt"/>
                          <a:ea typeface="+mn-ea"/>
                          <a:cs typeface="+mn-cs"/>
                        </a:rPr>
                        <a:t>€16 billion</a:t>
                      </a:r>
                      <a:endParaRPr lang="en-GB"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€612 billion </a:t>
                      </a:r>
                      <a:endParaRPr lang="en-GB" dirty="0"/>
                    </a:p>
                  </a:txBody>
                  <a:tcPr/>
                </a:tc>
                <a:extLst>
                  <a:ext uri="{0D108BD9-81ED-4DB2-BD59-A6C34878D82A}">
                    <a16:rowId xmlns:a16="http://schemas.microsoft.com/office/drawing/2014/main" val="2463572098"/>
                  </a:ext>
                </a:extLst>
              </a:tr>
              <a:tr h="370840">
                <a:tc>
                  <a:txBody>
                    <a:bodyPr/>
                    <a:lstStyle/>
                    <a:p>
                      <a:r>
                        <a:rPr lang="en-GB" sz="1800" dirty="0"/>
                        <a:t>European Guarantee Fund</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2022 – </a:t>
                      </a:r>
                      <a:r>
                        <a:rPr lang="en-GB" dirty="0" err="1"/>
                        <a:t>InvestEU</a:t>
                      </a:r>
                      <a:r>
                        <a:rPr lang="en-GB" dirty="0"/>
                        <a:t> projects subject to separate guarantees direct from member states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€60 billion </a:t>
                      </a:r>
                      <a:endParaRPr lang="en-GB" dirty="0"/>
                    </a:p>
                  </a:txBody>
                  <a:tcPr/>
                </a:tc>
                <a:extLst>
                  <a:ext uri="{0D108BD9-81ED-4DB2-BD59-A6C34878D82A}">
                    <a16:rowId xmlns:a16="http://schemas.microsoft.com/office/drawing/2014/main" val="3104209139"/>
                  </a:ext>
                </a:extLst>
              </a:tr>
              <a:tr h="370840">
                <a:tc>
                  <a:txBody>
                    <a:bodyPr/>
                    <a:lstStyle/>
                    <a:p>
                      <a:r>
                        <a:rPr lang="en-GB" dirty="0" err="1"/>
                        <a:t>InvestEU</a:t>
                      </a:r>
                      <a:r>
                        <a:rPr lang="en-GB" dirty="0"/>
                        <a:t> projection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During the 2021/27 EU Multiannual Financial Framework, under EU first-loss guarantee of </a:t>
                      </a:r>
                      <a:r>
                        <a:rPr lang="en-GB" sz="1800" kern="1200" dirty="0">
                          <a:solidFill>
                            <a:schemeClr val="dk1"/>
                          </a:solidFill>
                          <a:effectLst/>
                          <a:latin typeface="+mn-lt"/>
                          <a:ea typeface="+mn-ea"/>
                          <a:cs typeface="+mn-cs"/>
                        </a:rPr>
                        <a:t>€</a:t>
                      </a:r>
                      <a:r>
                        <a:rPr lang="en-GB" sz="1800" kern="1200">
                          <a:solidFill>
                            <a:schemeClr val="dk1"/>
                          </a:solidFill>
                          <a:effectLst/>
                          <a:latin typeface="+mn-lt"/>
                          <a:ea typeface="+mn-ea"/>
                          <a:cs typeface="+mn-cs"/>
                        </a:rPr>
                        <a:t>26.2 billion</a:t>
                      </a:r>
                      <a:endParaRPr lang="en-GB"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€1,000 billion </a:t>
                      </a:r>
                      <a:endParaRPr lang="en-GB" dirty="0"/>
                    </a:p>
                  </a:txBody>
                  <a:tcPr/>
                </a:tc>
                <a:extLst>
                  <a:ext uri="{0D108BD9-81ED-4DB2-BD59-A6C34878D82A}">
                    <a16:rowId xmlns:a16="http://schemas.microsoft.com/office/drawing/2014/main" val="771484037"/>
                  </a:ext>
                </a:extLst>
              </a:tr>
            </a:tbl>
          </a:graphicData>
        </a:graphic>
      </p:graphicFrame>
      <p:sp>
        <p:nvSpPr>
          <p:cNvPr id="5" name="TextBox 4">
            <a:extLst>
              <a:ext uri="{FF2B5EF4-FFF2-40B4-BE49-F238E27FC236}">
                <a16:creationId xmlns:a16="http://schemas.microsoft.com/office/drawing/2014/main" id="{75D545C7-4FB1-3B3E-C3E6-DE2ECD36E764}"/>
              </a:ext>
            </a:extLst>
          </p:cNvPr>
          <p:cNvSpPr txBox="1"/>
          <p:nvPr/>
        </p:nvSpPr>
        <p:spPr>
          <a:xfrm>
            <a:off x="596660" y="1467936"/>
            <a:ext cx="11014495"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a:t>In the absence of specific disclosure by the EIF, one has to calculate the amount of money raised – meaning the amount ‘mobilized’</a:t>
            </a:r>
          </a:p>
          <a:p>
            <a:pPr marL="285750" indent="-285750">
              <a:buFont typeface="Arial" panose="020B0604020202020204" pitchFamily="34" charset="0"/>
              <a:buChar char="•"/>
            </a:pPr>
            <a:r>
              <a:rPr lang="en-GB" sz="2400" dirty="0"/>
              <a:t>This is the same as the amount of debt raised, because the equity amount is tiny</a:t>
            </a:r>
          </a:p>
          <a:p>
            <a:pPr marL="285750" indent="-285750">
              <a:buFont typeface="Arial" panose="020B0604020202020204" pitchFamily="34" charset="0"/>
              <a:buChar char="•"/>
            </a:pPr>
            <a:r>
              <a:rPr lang="en-GB" sz="2400" dirty="0"/>
              <a:t>It is also the amount of the public’s liability because, one way or another, the public will pay it back – even if it is a multiple of the EIF’s and the EIB’s involvement </a:t>
            </a:r>
          </a:p>
        </p:txBody>
      </p:sp>
    </p:spTree>
    <p:extLst>
      <p:ext uri="{BB962C8B-B14F-4D97-AF65-F5344CB8AC3E}">
        <p14:creationId xmlns:p14="http://schemas.microsoft.com/office/powerpoint/2010/main" val="221375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97BF-CB98-44B6-AA89-14A267E04594}"/>
              </a:ext>
            </a:extLst>
          </p:cNvPr>
          <p:cNvSpPr>
            <a:spLocks noGrp="1"/>
          </p:cNvSpPr>
          <p:nvPr>
            <p:ph type="title"/>
          </p:nvPr>
        </p:nvSpPr>
        <p:spPr/>
        <p:txBody>
          <a:bodyPr/>
          <a:lstStyle/>
          <a:p>
            <a:r>
              <a:rPr lang="en-GB" dirty="0"/>
              <a:t>Locked-in sale of project offtake</a:t>
            </a:r>
          </a:p>
        </p:txBody>
      </p:sp>
      <p:graphicFrame>
        <p:nvGraphicFramePr>
          <p:cNvPr id="4" name="Content Placeholder 3">
            <a:extLst>
              <a:ext uri="{FF2B5EF4-FFF2-40B4-BE49-F238E27FC236}">
                <a16:creationId xmlns:a16="http://schemas.microsoft.com/office/drawing/2014/main" id="{D358397D-A133-1B9B-4B0F-9A7758BCE4AC}"/>
              </a:ext>
            </a:extLst>
          </p:cNvPr>
          <p:cNvGraphicFramePr>
            <a:graphicFrameLocks noGrp="1"/>
          </p:cNvGraphicFramePr>
          <p:nvPr>
            <p:ph idx="1"/>
            <p:extLst>
              <p:ext uri="{D42A27DB-BD31-4B8C-83A1-F6EECF244321}">
                <p14:modId xmlns:p14="http://schemas.microsoft.com/office/powerpoint/2010/main" val="4087458332"/>
              </p:ext>
            </p:extLst>
          </p:nvPr>
        </p:nvGraphicFramePr>
        <p:xfrm>
          <a:off x="577970" y="1585823"/>
          <a:ext cx="4520241" cy="4237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DAFA2303-2622-4CD1-EAEF-1F8E7DE74385}"/>
              </a:ext>
            </a:extLst>
          </p:cNvPr>
          <p:cNvSpPr txBox="1">
            <a:spLocks/>
          </p:cNvSpPr>
          <p:nvPr/>
        </p:nvSpPr>
        <p:spPr>
          <a:xfrm>
            <a:off x="5871713" y="1421920"/>
            <a:ext cx="4943476" cy="423703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800" dirty="0">
                <a:latin typeface="Calibri" panose="020F0502020204030204" pitchFamily="34" charset="0"/>
                <a:ea typeface="Calibri" panose="020F0502020204030204" pitchFamily="34" charset="0"/>
              </a:rPr>
              <a:t>The offtake is subject to an irrevocable contract with a fixed minimum price with either:</a:t>
            </a:r>
          </a:p>
          <a:p>
            <a:pPr lvl="1">
              <a:buFont typeface="Wingdings" panose="05000000000000000000" pitchFamily="2" charset="2"/>
              <a:buChar char="ü"/>
            </a:pPr>
            <a:r>
              <a:rPr lang="en-GB" sz="1800" dirty="0">
                <a:latin typeface="Calibri" panose="020F0502020204030204" pitchFamily="34" charset="0"/>
                <a:ea typeface="Calibri" panose="020F0502020204030204" pitchFamily="34" charset="0"/>
              </a:rPr>
              <a:t>A public utility</a:t>
            </a:r>
          </a:p>
          <a:p>
            <a:pPr lvl="1">
              <a:buFont typeface="Wingdings" panose="05000000000000000000" pitchFamily="2" charset="2"/>
              <a:buChar char="ü"/>
            </a:pPr>
            <a:r>
              <a:rPr lang="en-GB" sz="1800" dirty="0">
                <a:latin typeface="Calibri" panose="020F0502020204030204" pitchFamily="34" charset="0"/>
                <a:ea typeface="Calibri" panose="020F0502020204030204" pitchFamily="34" charset="0"/>
              </a:rPr>
              <a:t>A private utility with a locked-in public customer base</a:t>
            </a:r>
          </a:p>
          <a:p>
            <a:r>
              <a:rPr lang="en-GB" sz="1800" dirty="0">
                <a:latin typeface="Calibri" panose="020F0502020204030204" pitchFamily="34" charset="0"/>
                <a:ea typeface="Calibri" panose="020F0502020204030204" pitchFamily="34" charset="0"/>
              </a:rPr>
              <a:t>The receipts from the sale of the offtake pay for the loan interest and repayments</a:t>
            </a:r>
          </a:p>
          <a:p>
            <a:r>
              <a:rPr lang="en-GB" sz="1800" dirty="0">
                <a:latin typeface="Calibri" panose="020F0502020204030204" pitchFamily="34" charset="0"/>
                <a:ea typeface="Calibri" panose="020F0502020204030204" pitchFamily="34" charset="0"/>
              </a:rPr>
              <a:t>The loans can be classified as ‘public sector risk’</a:t>
            </a:r>
          </a:p>
          <a:p>
            <a:r>
              <a:rPr lang="en-GB" sz="1800" dirty="0">
                <a:latin typeface="Calibri" panose="020F0502020204030204" pitchFamily="34" charset="0"/>
                <a:ea typeface="Calibri" panose="020F0502020204030204" pitchFamily="34" charset="0"/>
              </a:rPr>
              <a:t>The Senior and the Subordinated lenders can also point to the Credit Enhancement supplied to their loans by the EIB’s loan and the EIF’s guarantee or equity commitment – both being public entities</a:t>
            </a:r>
          </a:p>
          <a:p>
            <a:r>
              <a:rPr lang="en-GB" sz="1800" dirty="0">
                <a:latin typeface="Calibri" panose="020F0502020204030204" pitchFamily="34" charset="0"/>
                <a:ea typeface="Calibri" panose="020F0502020204030204" pitchFamily="34" charset="0"/>
              </a:rPr>
              <a:t>It is public sector risk as far as the lenders are concerned – but how about the borrower view?</a:t>
            </a:r>
          </a:p>
        </p:txBody>
      </p:sp>
    </p:spTree>
    <p:extLst>
      <p:ext uri="{BB962C8B-B14F-4D97-AF65-F5344CB8AC3E}">
        <p14:creationId xmlns:p14="http://schemas.microsoft.com/office/powerpoint/2010/main" val="1411758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041A8-CD6C-6A58-9283-C63F643BD7DE}"/>
              </a:ext>
            </a:extLst>
          </p:cNvPr>
          <p:cNvSpPr>
            <a:spLocks noGrp="1"/>
          </p:cNvSpPr>
          <p:nvPr>
            <p:ph type="title"/>
          </p:nvPr>
        </p:nvSpPr>
        <p:spPr/>
        <p:txBody>
          <a:bodyPr>
            <a:normAutofit/>
          </a:bodyPr>
          <a:lstStyle/>
          <a:p>
            <a:r>
              <a:rPr lang="en-US" dirty="0">
                <a:solidFill>
                  <a:srgbClr val="0085B4"/>
                </a:solidFill>
              </a:rPr>
              <a:t>Here is the accounting of the public’s risk</a:t>
            </a:r>
            <a:endParaRPr lang="en-GB" dirty="0"/>
          </a:p>
        </p:txBody>
      </p:sp>
      <p:graphicFrame>
        <p:nvGraphicFramePr>
          <p:cNvPr id="5" name="Table 5">
            <a:extLst>
              <a:ext uri="{FF2B5EF4-FFF2-40B4-BE49-F238E27FC236}">
                <a16:creationId xmlns:a16="http://schemas.microsoft.com/office/drawing/2014/main" id="{58E0F719-5999-E77B-2ECB-FCAE75E5A5D6}"/>
              </a:ext>
            </a:extLst>
          </p:cNvPr>
          <p:cNvGraphicFramePr>
            <a:graphicFrameLocks noGrp="1"/>
          </p:cNvGraphicFramePr>
          <p:nvPr>
            <p:ph idx="1"/>
            <p:extLst>
              <p:ext uri="{D42A27DB-BD31-4B8C-83A1-F6EECF244321}">
                <p14:modId xmlns:p14="http://schemas.microsoft.com/office/powerpoint/2010/main" val="3922853159"/>
              </p:ext>
            </p:extLst>
          </p:nvPr>
        </p:nvGraphicFramePr>
        <p:xfrm>
          <a:off x="838200" y="1551318"/>
          <a:ext cx="10515596" cy="4079240"/>
        </p:xfrm>
        <a:graphic>
          <a:graphicData uri="http://schemas.openxmlformats.org/drawingml/2006/table">
            <a:tbl>
              <a:tblPr firstRow="1" bandRow="1">
                <a:tableStyleId>{5C22544A-7EE6-4342-B048-85BDC9FD1C3A}</a:tableStyleId>
              </a:tblPr>
              <a:tblGrid>
                <a:gridCol w="2628899">
                  <a:extLst>
                    <a:ext uri="{9D8B030D-6E8A-4147-A177-3AD203B41FA5}">
                      <a16:colId xmlns:a16="http://schemas.microsoft.com/office/drawing/2014/main" val="1650604714"/>
                    </a:ext>
                  </a:extLst>
                </a:gridCol>
                <a:gridCol w="2010675">
                  <a:extLst>
                    <a:ext uri="{9D8B030D-6E8A-4147-A177-3AD203B41FA5}">
                      <a16:colId xmlns:a16="http://schemas.microsoft.com/office/drawing/2014/main" val="2451354602"/>
                    </a:ext>
                  </a:extLst>
                </a:gridCol>
                <a:gridCol w="1992701">
                  <a:extLst>
                    <a:ext uri="{9D8B030D-6E8A-4147-A177-3AD203B41FA5}">
                      <a16:colId xmlns:a16="http://schemas.microsoft.com/office/drawing/2014/main" val="182492505"/>
                    </a:ext>
                  </a:extLst>
                </a:gridCol>
                <a:gridCol w="3883321">
                  <a:extLst>
                    <a:ext uri="{9D8B030D-6E8A-4147-A177-3AD203B41FA5}">
                      <a16:colId xmlns:a16="http://schemas.microsoft.com/office/drawing/2014/main" val="3232219341"/>
                    </a:ext>
                  </a:extLst>
                </a:gridCol>
              </a:tblGrid>
              <a:tr h="370840">
                <a:tc>
                  <a:txBody>
                    <a:bodyPr/>
                    <a:lstStyle/>
                    <a:p>
                      <a:pPr algn="ctr"/>
                      <a:r>
                        <a:rPr lang="en-GB" dirty="0"/>
                        <a:t>Party</a:t>
                      </a:r>
                    </a:p>
                  </a:txBody>
                  <a:tcPr/>
                </a:tc>
                <a:tc>
                  <a:txBody>
                    <a:bodyPr/>
                    <a:lstStyle/>
                    <a:p>
                      <a:pPr algn="ctr"/>
                      <a:r>
                        <a:rPr lang="en-GB" dirty="0"/>
                        <a:t>On-balance sheet</a:t>
                      </a:r>
                    </a:p>
                  </a:txBody>
                  <a:tcPr/>
                </a:tc>
                <a:tc>
                  <a:txBody>
                    <a:bodyPr/>
                    <a:lstStyle/>
                    <a:p>
                      <a:pPr algn="ctr"/>
                      <a:r>
                        <a:rPr lang="en-GB" dirty="0"/>
                        <a:t>Off-balance sheet</a:t>
                      </a:r>
                    </a:p>
                  </a:txBody>
                  <a:tcPr/>
                </a:tc>
                <a:tc>
                  <a:txBody>
                    <a:bodyPr/>
                    <a:lstStyle/>
                    <a:p>
                      <a:pPr algn="ctr"/>
                      <a:r>
                        <a:rPr lang="en-GB" dirty="0"/>
                        <a:t>Comments</a:t>
                      </a:r>
                    </a:p>
                  </a:txBody>
                  <a:tcPr/>
                </a:tc>
                <a:extLst>
                  <a:ext uri="{0D108BD9-81ED-4DB2-BD59-A6C34878D82A}">
                    <a16:rowId xmlns:a16="http://schemas.microsoft.com/office/drawing/2014/main" val="533389767"/>
                  </a:ext>
                </a:extLst>
              </a:tr>
              <a:tr h="370840">
                <a:tc>
                  <a:txBody>
                    <a:bodyPr/>
                    <a:lstStyle/>
                    <a:p>
                      <a:r>
                        <a:rPr lang="en-GB" dirty="0">
                          <a:solidFill>
                            <a:schemeClr val="tx1">
                              <a:lumMod val="65000"/>
                              <a:lumOff val="35000"/>
                            </a:schemeClr>
                          </a:solidFill>
                          <a:latin typeface="+mn-lt"/>
                        </a:rPr>
                        <a:t>Project sponsor company</a:t>
                      </a:r>
                    </a:p>
                  </a:txBody>
                  <a:tcPr/>
                </a:tc>
                <a:tc>
                  <a:txBody>
                    <a:bodyPr/>
                    <a:lstStyle/>
                    <a:p>
                      <a:pPr algn="r"/>
                      <a:r>
                        <a:rPr kumimoji="0" lang="en-GB" sz="1800" b="0" i="0" u="none" strike="noStrike" kern="1200" cap="none" spc="0" normalizeH="0" baseline="0" noProof="0" dirty="0">
                          <a:ln>
                            <a:noFill/>
                          </a:ln>
                          <a:solidFill>
                            <a:schemeClr val="tx1">
                              <a:lumMod val="65000"/>
                              <a:lumOff val="35000"/>
                            </a:schemeClr>
                          </a:solidFill>
                          <a:effectLst/>
                          <a:uLnTx/>
                          <a:uFillTx/>
                          <a:latin typeface="+mn-lt"/>
                          <a:ea typeface="+mn-ea"/>
                          <a:cs typeface="+mn-cs"/>
                        </a:rPr>
                        <a:t>€0 billion </a:t>
                      </a:r>
                      <a:endParaRPr lang="en-GB" sz="1800" dirty="0">
                        <a:solidFill>
                          <a:schemeClr val="tx1">
                            <a:lumMod val="65000"/>
                            <a:lumOff val="35000"/>
                          </a:schemeClr>
                        </a:solidFill>
                        <a:latin typeface="+mn-lt"/>
                      </a:endParaRPr>
                    </a:p>
                  </a:txBody>
                  <a:tcPr/>
                </a:tc>
                <a:tc>
                  <a:txBody>
                    <a:bodyPr/>
                    <a:lstStyle/>
                    <a:p>
                      <a:pPr algn="r"/>
                      <a:r>
                        <a:rPr kumimoji="0" lang="en-GB" sz="1800" b="0" i="0" u="none" strike="noStrike" kern="1200" cap="none" spc="0" normalizeH="0" baseline="0" noProof="0" dirty="0">
                          <a:ln>
                            <a:noFill/>
                          </a:ln>
                          <a:solidFill>
                            <a:schemeClr val="tx1">
                              <a:lumMod val="65000"/>
                              <a:lumOff val="35000"/>
                            </a:schemeClr>
                          </a:solidFill>
                          <a:effectLst/>
                          <a:uLnTx/>
                          <a:uFillTx/>
                          <a:latin typeface="+mn-lt"/>
                          <a:ea typeface="+mn-ea"/>
                          <a:cs typeface="+mn-cs"/>
                        </a:rPr>
                        <a:t>€0 billion </a:t>
                      </a:r>
                      <a:endParaRPr lang="en-GB" sz="1800" dirty="0">
                        <a:solidFill>
                          <a:schemeClr val="tx1">
                            <a:lumMod val="65000"/>
                            <a:lumOff val="35000"/>
                          </a:schemeClr>
                        </a:solidFill>
                        <a:latin typeface="+mn-lt"/>
                      </a:endParaRPr>
                    </a:p>
                  </a:txBody>
                  <a:tcPr/>
                </a:tc>
                <a:tc>
                  <a:txBody>
                    <a:bodyPr/>
                    <a:lstStyle/>
                    <a:p>
                      <a:r>
                        <a:rPr lang="en-GB" dirty="0">
                          <a:solidFill>
                            <a:schemeClr val="tx1">
                              <a:lumMod val="65000"/>
                              <a:lumOff val="35000"/>
                            </a:schemeClr>
                          </a:solidFill>
                          <a:latin typeface="+mn-lt"/>
                        </a:rPr>
                        <a:t>It is a privately-owned company</a:t>
                      </a:r>
                    </a:p>
                  </a:txBody>
                  <a:tcPr/>
                </a:tc>
                <a:extLst>
                  <a:ext uri="{0D108BD9-81ED-4DB2-BD59-A6C34878D82A}">
                    <a16:rowId xmlns:a16="http://schemas.microsoft.com/office/drawing/2014/main" val="771345079"/>
                  </a:ext>
                </a:extLst>
              </a:tr>
              <a:tr h="370840">
                <a:tc>
                  <a:txBody>
                    <a:bodyPr/>
                    <a:lstStyle/>
                    <a:p>
                      <a:r>
                        <a:rPr lang="en-GB" dirty="0">
                          <a:solidFill>
                            <a:schemeClr val="tx1">
                              <a:lumMod val="65000"/>
                              <a:lumOff val="35000"/>
                            </a:schemeClr>
                          </a:solidFill>
                          <a:latin typeface="+mn-lt"/>
                        </a:rPr>
                        <a:t>EIB/to end of 2021</a:t>
                      </a:r>
                    </a:p>
                  </a:txBody>
                  <a:tcPr/>
                </a:tc>
                <a:tc>
                  <a:txBody>
                    <a:bodyPr/>
                    <a:lstStyle/>
                    <a:p>
                      <a:pPr algn="r"/>
                      <a:r>
                        <a:rPr kumimoji="0" lang="en-GB" sz="1800" b="0" i="0" u="none" strike="noStrike" kern="1200" cap="none" spc="0" normalizeH="0" baseline="0" noProof="0" dirty="0">
                          <a:ln>
                            <a:noFill/>
                          </a:ln>
                          <a:solidFill>
                            <a:schemeClr val="tx1">
                              <a:lumMod val="65000"/>
                              <a:lumOff val="35000"/>
                            </a:schemeClr>
                          </a:solidFill>
                          <a:effectLst/>
                          <a:uLnTx/>
                          <a:uFillTx/>
                          <a:latin typeface="+mn-lt"/>
                          <a:ea typeface="+mn-ea"/>
                          <a:cs typeface="+mn-cs"/>
                        </a:rPr>
                        <a:t>€117 billion </a:t>
                      </a:r>
                      <a:endParaRPr lang="en-GB" sz="1800" dirty="0">
                        <a:solidFill>
                          <a:schemeClr val="tx1">
                            <a:lumMod val="65000"/>
                            <a:lumOff val="35000"/>
                          </a:schemeClr>
                        </a:solidFill>
                        <a:latin typeface="+mn-lt"/>
                      </a:endParaRPr>
                    </a:p>
                  </a:txBody>
                  <a:tcPr/>
                </a:tc>
                <a:tc>
                  <a:txBody>
                    <a:bodyPr/>
                    <a:lstStyle/>
                    <a:p>
                      <a:pPr algn="r"/>
                      <a:r>
                        <a:rPr kumimoji="0" lang="en-GB" sz="1800" b="0" i="0" u="none" strike="noStrike" kern="1200" cap="none" spc="0" normalizeH="0" baseline="0" noProof="0" dirty="0">
                          <a:ln>
                            <a:noFill/>
                          </a:ln>
                          <a:solidFill>
                            <a:schemeClr val="tx1">
                              <a:lumMod val="65000"/>
                              <a:lumOff val="35000"/>
                            </a:schemeClr>
                          </a:solidFill>
                          <a:effectLst/>
                          <a:uLnTx/>
                          <a:uFillTx/>
                          <a:latin typeface="+mn-lt"/>
                          <a:ea typeface="+mn-ea"/>
                          <a:cs typeface="+mn-cs"/>
                        </a:rPr>
                        <a:t>€0 billion </a:t>
                      </a:r>
                      <a:endParaRPr lang="en-GB" sz="1800" dirty="0">
                        <a:solidFill>
                          <a:schemeClr val="tx1">
                            <a:lumMod val="65000"/>
                            <a:lumOff val="35000"/>
                          </a:schemeClr>
                        </a:solidFill>
                        <a:latin typeface="+mn-lt"/>
                      </a:endParaRPr>
                    </a:p>
                  </a:txBody>
                  <a:tcPr/>
                </a:tc>
                <a:tc>
                  <a:txBody>
                    <a:bodyPr/>
                    <a:lstStyle/>
                    <a:p>
                      <a:r>
                        <a:rPr lang="en-GB" dirty="0" err="1">
                          <a:solidFill>
                            <a:schemeClr val="tx1">
                              <a:lumMod val="65000"/>
                              <a:lumOff val="35000"/>
                            </a:schemeClr>
                          </a:solidFill>
                          <a:latin typeface="+mn-lt"/>
                        </a:rPr>
                        <a:t>InvestEU</a:t>
                      </a:r>
                      <a:endParaRPr lang="en-GB" dirty="0">
                        <a:solidFill>
                          <a:schemeClr val="tx1">
                            <a:lumMod val="65000"/>
                            <a:lumOff val="35000"/>
                          </a:schemeClr>
                        </a:solidFill>
                        <a:latin typeface="+mn-lt"/>
                      </a:endParaRPr>
                    </a:p>
                  </a:txBody>
                  <a:tcPr/>
                </a:tc>
                <a:extLst>
                  <a:ext uri="{0D108BD9-81ED-4DB2-BD59-A6C34878D82A}">
                    <a16:rowId xmlns:a16="http://schemas.microsoft.com/office/drawing/2014/main" val="4145133622"/>
                  </a:ext>
                </a:extLst>
              </a:tr>
              <a:tr h="370840">
                <a:tc>
                  <a:txBody>
                    <a:bodyPr/>
                    <a:lstStyle/>
                    <a:p>
                      <a:r>
                        <a:rPr lang="en-GB" dirty="0">
                          <a:solidFill>
                            <a:schemeClr val="tx1">
                              <a:lumMod val="65000"/>
                              <a:lumOff val="35000"/>
                            </a:schemeClr>
                          </a:solidFill>
                          <a:latin typeface="+mn-lt"/>
                        </a:rPr>
                        <a:t>EIB/during 2022</a:t>
                      </a:r>
                    </a:p>
                  </a:txBody>
                  <a:tcPr/>
                </a:tc>
                <a:tc>
                  <a:txBody>
                    <a:bodyPr/>
                    <a:lstStyle/>
                    <a:p>
                      <a:pPr algn="r"/>
                      <a:r>
                        <a:rPr kumimoji="0" lang="en-GB" sz="1800" b="0" i="0" u="none" strike="noStrike" kern="1200" cap="none" spc="0" normalizeH="0" baseline="0" noProof="0" dirty="0">
                          <a:ln>
                            <a:noFill/>
                          </a:ln>
                          <a:solidFill>
                            <a:schemeClr val="tx1">
                              <a:lumMod val="65000"/>
                              <a:lumOff val="35000"/>
                            </a:schemeClr>
                          </a:solidFill>
                          <a:effectLst/>
                          <a:uLnTx/>
                          <a:uFillTx/>
                          <a:latin typeface="+mn-lt"/>
                          <a:ea typeface="+mn-ea"/>
                          <a:cs typeface="+mn-cs"/>
                        </a:rPr>
                        <a:t>€16 billion </a:t>
                      </a:r>
                      <a:endParaRPr lang="en-GB" sz="1800" dirty="0">
                        <a:solidFill>
                          <a:schemeClr val="tx1">
                            <a:lumMod val="65000"/>
                            <a:lumOff val="35000"/>
                          </a:schemeClr>
                        </a:solidFill>
                        <a:latin typeface="+mn-lt"/>
                      </a:endParaRPr>
                    </a:p>
                  </a:txBody>
                  <a:tcPr/>
                </a:tc>
                <a:tc>
                  <a:txBody>
                    <a:bodyPr/>
                    <a:lstStyle/>
                    <a:p>
                      <a:pPr algn="r"/>
                      <a:r>
                        <a:rPr kumimoji="0" lang="en-GB" sz="1800" b="0" i="0" u="none" strike="noStrike" kern="1200" cap="none" spc="0" normalizeH="0" baseline="0" noProof="0" dirty="0">
                          <a:ln>
                            <a:noFill/>
                          </a:ln>
                          <a:solidFill>
                            <a:schemeClr val="tx1">
                              <a:lumMod val="65000"/>
                              <a:lumOff val="35000"/>
                            </a:schemeClr>
                          </a:solidFill>
                          <a:effectLst/>
                          <a:uLnTx/>
                          <a:uFillTx/>
                          <a:latin typeface="+mn-lt"/>
                          <a:ea typeface="+mn-ea"/>
                          <a:cs typeface="+mn-cs"/>
                        </a:rPr>
                        <a:t>€0 billion </a:t>
                      </a:r>
                      <a:endParaRPr lang="en-GB" sz="1800" dirty="0">
                        <a:solidFill>
                          <a:schemeClr val="tx1">
                            <a:lumMod val="65000"/>
                            <a:lumOff val="35000"/>
                          </a:schemeClr>
                        </a:solidFill>
                        <a:latin typeface="+mn-lt"/>
                      </a:endParaRPr>
                    </a:p>
                  </a:txBody>
                  <a:tcPr/>
                </a:tc>
                <a:tc>
                  <a:txBody>
                    <a:bodyPr/>
                    <a:lstStyle/>
                    <a:p>
                      <a:r>
                        <a:rPr lang="en-GB" dirty="0">
                          <a:solidFill>
                            <a:schemeClr val="tx1">
                              <a:lumMod val="65000"/>
                              <a:lumOff val="35000"/>
                            </a:schemeClr>
                          </a:solidFill>
                          <a:latin typeface="+mn-lt"/>
                        </a:rPr>
                        <a:t>European Guarantee Fund</a:t>
                      </a:r>
                    </a:p>
                  </a:txBody>
                  <a:tcPr/>
                </a:tc>
                <a:extLst>
                  <a:ext uri="{0D108BD9-81ED-4DB2-BD59-A6C34878D82A}">
                    <a16:rowId xmlns:a16="http://schemas.microsoft.com/office/drawing/2014/main" val="1263472919"/>
                  </a:ext>
                </a:extLst>
              </a:tr>
              <a:tr h="370840">
                <a:tc>
                  <a:txBody>
                    <a:bodyPr/>
                    <a:lstStyle/>
                    <a:p>
                      <a:r>
                        <a:rPr lang="en-GB" dirty="0">
                          <a:solidFill>
                            <a:schemeClr val="tx1">
                              <a:lumMod val="65000"/>
                              <a:lumOff val="35000"/>
                            </a:schemeClr>
                          </a:solidFill>
                          <a:latin typeface="+mn-lt"/>
                        </a:rPr>
                        <a:t>EIB/2023-27</a:t>
                      </a:r>
                    </a:p>
                  </a:txBody>
                  <a:tcPr/>
                </a:tc>
                <a:tc>
                  <a:txBody>
                    <a:bodyPr/>
                    <a:lstStyle/>
                    <a:p>
                      <a:pPr algn="r"/>
                      <a:r>
                        <a:rPr kumimoji="0" lang="en-GB" sz="1800" b="0" i="0" u="none" strike="noStrike" kern="1200" cap="none" spc="0" normalizeH="0" baseline="0" noProof="0" dirty="0">
                          <a:ln>
                            <a:noFill/>
                          </a:ln>
                          <a:solidFill>
                            <a:schemeClr val="tx1">
                              <a:lumMod val="65000"/>
                              <a:lumOff val="35000"/>
                            </a:schemeClr>
                          </a:solidFill>
                          <a:effectLst/>
                          <a:uLnTx/>
                          <a:uFillTx/>
                          <a:latin typeface="+mn-lt"/>
                          <a:ea typeface="+mn-ea"/>
                          <a:cs typeface="+mn-cs"/>
                        </a:rPr>
                        <a:t>€100 billion </a:t>
                      </a:r>
                      <a:endParaRPr lang="en-GB" sz="1800" dirty="0">
                        <a:solidFill>
                          <a:schemeClr val="tx1">
                            <a:lumMod val="65000"/>
                            <a:lumOff val="35000"/>
                          </a:schemeClr>
                        </a:solidFill>
                        <a:latin typeface="+mn-lt"/>
                      </a:endParaRPr>
                    </a:p>
                  </a:txBody>
                  <a:tcPr/>
                </a:tc>
                <a:tc>
                  <a:txBody>
                    <a:bodyPr/>
                    <a:lstStyle/>
                    <a:p>
                      <a:pPr algn="r"/>
                      <a:r>
                        <a:rPr kumimoji="0" lang="en-GB" sz="1800" b="0" i="0" u="none" strike="noStrike" kern="1200" cap="none" spc="0" normalizeH="0" baseline="0" noProof="0" dirty="0">
                          <a:ln>
                            <a:noFill/>
                          </a:ln>
                          <a:solidFill>
                            <a:schemeClr val="tx1">
                              <a:lumMod val="65000"/>
                              <a:lumOff val="35000"/>
                            </a:schemeClr>
                          </a:solidFill>
                          <a:effectLst/>
                          <a:uLnTx/>
                          <a:uFillTx/>
                          <a:latin typeface="+mn-lt"/>
                          <a:ea typeface="+mn-ea"/>
                          <a:cs typeface="+mn-cs"/>
                        </a:rPr>
                        <a:t>€0 billion </a:t>
                      </a:r>
                      <a:endParaRPr lang="en-GB" sz="1800" dirty="0">
                        <a:solidFill>
                          <a:schemeClr val="tx1">
                            <a:lumMod val="65000"/>
                            <a:lumOff val="35000"/>
                          </a:schemeClr>
                        </a:solidFill>
                        <a:latin typeface="+mn-lt"/>
                      </a:endParaRPr>
                    </a:p>
                  </a:txBody>
                  <a:tcPr/>
                </a:tc>
                <a:tc>
                  <a:txBody>
                    <a:bodyPr/>
                    <a:lstStyle/>
                    <a:p>
                      <a:r>
                        <a:rPr lang="en-GB" dirty="0" err="1">
                          <a:solidFill>
                            <a:schemeClr val="tx1">
                              <a:lumMod val="65000"/>
                              <a:lumOff val="35000"/>
                            </a:schemeClr>
                          </a:solidFill>
                          <a:latin typeface="+mn-lt"/>
                        </a:rPr>
                        <a:t>InvestEU</a:t>
                      </a:r>
                      <a:r>
                        <a:rPr lang="en-GB" dirty="0">
                          <a:solidFill>
                            <a:schemeClr val="tx1">
                              <a:lumMod val="65000"/>
                              <a:lumOff val="35000"/>
                            </a:schemeClr>
                          </a:solidFill>
                          <a:latin typeface="+mn-lt"/>
                        </a:rPr>
                        <a:t> again</a:t>
                      </a:r>
                    </a:p>
                  </a:txBody>
                  <a:tcPr/>
                </a:tc>
                <a:extLst>
                  <a:ext uri="{0D108BD9-81ED-4DB2-BD59-A6C34878D82A}">
                    <a16:rowId xmlns:a16="http://schemas.microsoft.com/office/drawing/2014/main" val="4290005420"/>
                  </a:ext>
                </a:extLst>
              </a:tr>
              <a:tr h="370840">
                <a:tc>
                  <a:txBody>
                    <a:bodyPr/>
                    <a:lstStyle/>
                    <a:p>
                      <a:r>
                        <a:rPr lang="en-GB" dirty="0">
                          <a:solidFill>
                            <a:schemeClr val="tx1">
                              <a:lumMod val="65000"/>
                              <a:lumOff val="35000"/>
                            </a:schemeClr>
                          </a:solidFill>
                          <a:latin typeface="+mn-lt"/>
                        </a:rPr>
                        <a:t>EIF</a:t>
                      </a:r>
                    </a:p>
                  </a:txBody>
                  <a:tcPr/>
                </a:tc>
                <a:tc>
                  <a:txBody>
                    <a:bodyPr/>
                    <a:lstStyle/>
                    <a:p>
                      <a:pPr algn="r"/>
                      <a:r>
                        <a:rPr kumimoji="0" lang="en-GB" sz="1800" b="0" i="0" u="none" strike="noStrike" kern="1200" cap="none" spc="0" normalizeH="0" baseline="0" noProof="0" dirty="0">
                          <a:ln>
                            <a:noFill/>
                          </a:ln>
                          <a:solidFill>
                            <a:schemeClr val="tx1">
                              <a:lumMod val="65000"/>
                              <a:lumOff val="35000"/>
                            </a:schemeClr>
                          </a:solidFill>
                          <a:effectLst/>
                          <a:uLnTx/>
                          <a:uFillTx/>
                          <a:latin typeface="+mn-lt"/>
                          <a:ea typeface="+mn-ea"/>
                          <a:cs typeface="+mn-cs"/>
                        </a:rPr>
                        <a:t>€0 billion </a:t>
                      </a:r>
                      <a:endParaRPr lang="en-GB" sz="1800" dirty="0">
                        <a:solidFill>
                          <a:schemeClr val="tx1">
                            <a:lumMod val="65000"/>
                            <a:lumOff val="35000"/>
                          </a:schemeClr>
                        </a:solidFill>
                        <a:latin typeface="+mn-lt"/>
                      </a:endParaRPr>
                    </a:p>
                  </a:txBody>
                  <a:tcPr/>
                </a:tc>
                <a:tc>
                  <a:txBody>
                    <a:bodyPr/>
                    <a:lstStyle/>
                    <a:p>
                      <a:pPr algn="r"/>
                      <a:r>
                        <a:rPr kumimoji="0" lang="en-GB" sz="1800" b="0" i="0" u="none" strike="noStrike" kern="1200" cap="none" spc="0" normalizeH="0" baseline="0" noProof="0" dirty="0">
                          <a:ln>
                            <a:noFill/>
                          </a:ln>
                          <a:solidFill>
                            <a:schemeClr val="tx1">
                              <a:lumMod val="65000"/>
                              <a:lumOff val="35000"/>
                            </a:schemeClr>
                          </a:solidFill>
                          <a:effectLst/>
                          <a:uLnTx/>
                          <a:uFillTx/>
                          <a:latin typeface="+mn-lt"/>
                          <a:ea typeface="+mn-ea"/>
                          <a:cs typeface="+mn-cs"/>
                        </a:rPr>
                        <a:t>€0 billion </a:t>
                      </a:r>
                      <a:endParaRPr lang="en-GB" sz="1800" dirty="0">
                        <a:solidFill>
                          <a:schemeClr val="tx1">
                            <a:lumMod val="65000"/>
                            <a:lumOff val="35000"/>
                          </a:schemeClr>
                        </a:solidFill>
                        <a:latin typeface="+mn-lt"/>
                      </a:endParaRPr>
                    </a:p>
                  </a:txBody>
                  <a:tcPr/>
                </a:tc>
                <a:tc>
                  <a:txBody>
                    <a:bodyPr/>
                    <a:lstStyle/>
                    <a:p>
                      <a:r>
                        <a:rPr lang="en-GB" dirty="0">
                          <a:solidFill>
                            <a:schemeClr val="tx1">
                              <a:lumMod val="65000"/>
                              <a:lumOff val="35000"/>
                            </a:schemeClr>
                          </a:solidFill>
                          <a:latin typeface="+mn-lt"/>
                        </a:rPr>
                        <a:t>Ought to show its contingent liabilities</a:t>
                      </a:r>
                    </a:p>
                  </a:txBody>
                  <a:tcPr/>
                </a:tc>
                <a:extLst>
                  <a:ext uri="{0D108BD9-81ED-4DB2-BD59-A6C34878D82A}">
                    <a16:rowId xmlns:a16="http://schemas.microsoft.com/office/drawing/2014/main" val="1530302751"/>
                  </a:ext>
                </a:extLst>
              </a:tr>
              <a:tr h="370840">
                <a:tc>
                  <a:txBody>
                    <a:bodyPr/>
                    <a:lstStyle/>
                    <a:p>
                      <a:r>
                        <a:rPr lang="en-GB" dirty="0">
                          <a:solidFill>
                            <a:schemeClr val="tx1">
                              <a:lumMod val="65000"/>
                              <a:lumOff val="35000"/>
                            </a:schemeClr>
                          </a:solidFill>
                          <a:latin typeface="+mn-lt"/>
                        </a:rPr>
                        <a:t>EU/2014-20</a:t>
                      </a:r>
                    </a:p>
                  </a:txBody>
                  <a:tcPr/>
                </a:tc>
                <a:tc>
                  <a:txBody>
                    <a:bodyPr/>
                    <a:lstStyle/>
                    <a:p>
                      <a:pPr algn="r"/>
                      <a:r>
                        <a:rPr kumimoji="0" lang="en-GB" sz="1800" b="0" i="0" u="none" strike="noStrike" kern="1200" cap="none" spc="0" normalizeH="0" baseline="0" noProof="0" dirty="0">
                          <a:ln>
                            <a:noFill/>
                          </a:ln>
                          <a:solidFill>
                            <a:schemeClr val="tx1">
                              <a:lumMod val="65000"/>
                              <a:lumOff val="35000"/>
                            </a:schemeClr>
                          </a:solidFill>
                          <a:effectLst/>
                          <a:uLnTx/>
                          <a:uFillTx/>
                          <a:latin typeface="+mn-lt"/>
                          <a:ea typeface="+mn-ea"/>
                          <a:cs typeface="+mn-cs"/>
                        </a:rPr>
                        <a:t>€0 billion </a:t>
                      </a:r>
                      <a:endParaRPr lang="en-GB" sz="1800" dirty="0">
                        <a:solidFill>
                          <a:schemeClr val="tx1">
                            <a:lumMod val="65000"/>
                            <a:lumOff val="35000"/>
                          </a:schemeClr>
                        </a:solidFill>
                        <a:latin typeface="+mn-lt"/>
                      </a:endParaRPr>
                    </a:p>
                  </a:txBody>
                  <a:tcPr/>
                </a:tc>
                <a:tc>
                  <a:txBody>
                    <a:bodyPr/>
                    <a:lstStyle/>
                    <a:p>
                      <a:pPr algn="r"/>
                      <a:r>
                        <a:rPr kumimoji="0" lang="en-GB" sz="1800" b="0" i="0" u="none" strike="noStrike" kern="1200" cap="none" spc="0" normalizeH="0" baseline="0" noProof="0" dirty="0">
                          <a:ln>
                            <a:noFill/>
                          </a:ln>
                          <a:solidFill>
                            <a:schemeClr val="tx1">
                              <a:lumMod val="65000"/>
                              <a:lumOff val="35000"/>
                            </a:schemeClr>
                          </a:solidFill>
                          <a:effectLst/>
                          <a:uLnTx/>
                          <a:uFillTx/>
                          <a:latin typeface="+mn-lt"/>
                          <a:ea typeface="+mn-ea"/>
                          <a:cs typeface="+mn-cs"/>
                        </a:rPr>
                        <a:t>€16 billion </a:t>
                      </a:r>
                      <a:endParaRPr lang="en-GB" sz="1800" dirty="0">
                        <a:solidFill>
                          <a:schemeClr val="tx1">
                            <a:lumMod val="65000"/>
                            <a:lumOff val="35000"/>
                          </a:schemeClr>
                        </a:solidFill>
                        <a:latin typeface="+mn-lt"/>
                      </a:endParaRPr>
                    </a:p>
                  </a:txBody>
                  <a:tcPr/>
                </a:tc>
                <a:tc>
                  <a:txBody>
                    <a:bodyPr/>
                    <a:lstStyle/>
                    <a:p>
                      <a:r>
                        <a:rPr lang="en-GB" dirty="0">
                          <a:solidFill>
                            <a:schemeClr val="tx1">
                              <a:lumMod val="65000"/>
                              <a:lumOff val="35000"/>
                            </a:schemeClr>
                          </a:solidFill>
                          <a:latin typeface="+mn-lt"/>
                        </a:rPr>
                        <a:t>First-loss guarantee</a:t>
                      </a:r>
                    </a:p>
                  </a:txBody>
                  <a:tcPr/>
                </a:tc>
                <a:extLst>
                  <a:ext uri="{0D108BD9-81ED-4DB2-BD59-A6C34878D82A}">
                    <a16:rowId xmlns:a16="http://schemas.microsoft.com/office/drawing/2014/main" val="762311123"/>
                  </a:ext>
                </a:extLst>
              </a:tr>
              <a:tr h="370840">
                <a:tc>
                  <a:txBody>
                    <a:bodyPr/>
                    <a:lstStyle/>
                    <a:p>
                      <a:r>
                        <a:rPr lang="en-GB" dirty="0">
                          <a:solidFill>
                            <a:schemeClr val="tx1">
                              <a:lumMod val="65000"/>
                              <a:lumOff val="35000"/>
                            </a:schemeClr>
                          </a:solidFill>
                          <a:latin typeface="+mn-lt"/>
                        </a:rPr>
                        <a:t>Member states</a:t>
                      </a:r>
                    </a:p>
                  </a:txBody>
                  <a:tcPr/>
                </a:tc>
                <a:tc>
                  <a:txBody>
                    <a:bodyPr/>
                    <a:lstStyle/>
                    <a:p>
                      <a:pPr algn="r"/>
                      <a:r>
                        <a:rPr kumimoji="0" lang="en-GB" sz="1800" b="0" i="0" u="none" strike="noStrike" kern="1200" cap="none" spc="0" normalizeH="0" baseline="0" noProof="0" dirty="0">
                          <a:ln>
                            <a:noFill/>
                          </a:ln>
                          <a:solidFill>
                            <a:schemeClr val="tx1">
                              <a:lumMod val="65000"/>
                              <a:lumOff val="35000"/>
                            </a:schemeClr>
                          </a:solidFill>
                          <a:effectLst/>
                          <a:uLnTx/>
                          <a:uFillTx/>
                          <a:latin typeface="+mn-lt"/>
                          <a:ea typeface="+mn-ea"/>
                          <a:cs typeface="+mn-cs"/>
                        </a:rPr>
                        <a:t>€0 billion </a:t>
                      </a:r>
                      <a:endParaRPr lang="en-GB" sz="1800" dirty="0">
                        <a:solidFill>
                          <a:schemeClr val="tx1">
                            <a:lumMod val="65000"/>
                            <a:lumOff val="35000"/>
                          </a:schemeClr>
                        </a:solidFill>
                        <a:latin typeface="+mn-lt"/>
                      </a:endParaRPr>
                    </a:p>
                  </a:txBody>
                  <a:tcPr/>
                </a:tc>
                <a:tc>
                  <a:txBody>
                    <a:bodyPr/>
                    <a:lstStyle/>
                    <a:p>
                      <a:pPr algn="r"/>
                      <a:r>
                        <a:rPr kumimoji="0" lang="en-GB" sz="1800" b="0" i="0" u="none" strike="noStrike" kern="1200" cap="none" spc="0" normalizeH="0" baseline="0" noProof="0" dirty="0">
                          <a:ln>
                            <a:noFill/>
                          </a:ln>
                          <a:solidFill>
                            <a:schemeClr val="tx1">
                              <a:lumMod val="65000"/>
                              <a:lumOff val="35000"/>
                            </a:schemeClr>
                          </a:solidFill>
                          <a:effectLst/>
                          <a:uLnTx/>
                          <a:uFillTx/>
                          <a:latin typeface="+mn-lt"/>
                          <a:ea typeface="+mn-ea"/>
                          <a:cs typeface="+mn-cs"/>
                        </a:rPr>
                        <a:t>€23 billion </a:t>
                      </a:r>
                      <a:endParaRPr lang="en-GB" sz="1800" dirty="0">
                        <a:solidFill>
                          <a:schemeClr val="tx1">
                            <a:lumMod val="65000"/>
                            <a:lumOff val="35000"/>
                          </a:schemeClr>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lumMod val="65000"/>
                              <a:lumOff val="35000"/>
                            </a:schemeClr>
                          </a:solidFill>
                          <a:latin typeface="+mn-lt"/>
                        </a:rPr>
                        <a:t>European Guarantee Fund</a:t>
                      </a:r>
                    </a:p>
                  </a:txBody>
                  <a:tcPr/>
                </a:tc>
                <a:extLst>
                  <a:ext uri="{0D108BD9-81ED-4DB2-BD59-A6C34878D82A}">
                    <a16:rowId xmlns:a16="http://schemas.microsoft.com/office/drawing/2014/main" val="3475196840"/>
                  </a:ext>
                </a:extLst>
              </a:tr>
              <a:tr h="370840">
                <a:tc>
                  <a:txBody>
                    <a:bodyPr/>
                    <a:lstStyle/>
                    <a:p>
                      <a:r>
                        <a:rPr lang="en-GB" dirty="0">
                          <a:solidFill>
                            <a:schemeClr val="tx1">
                              <a:lumMod val="65000"/>
                              <a:lumOff val="35000"/>
                            </a:schemeClr>
                          </a:solidFill>
                          <a:latin typeface="+mn-lt"/>
                        </a:rPr>
                        <a:t>EU/2021-27</a:t>
                      </a:r>
                    </a:p>
                  </a:txBody>
                  <a:tcPr/>
                </a:tc>
                <a:tc>
                  <a:txBody>
                    <a:bodyPr/>
                    <a:lstStyle/>
                    <a:p>
                      <a:pPr algn="r"/>
                      <a:r>
                        <a:rPr kumimoji="0" lang="en-GB" sz="1800" b="0" i="0" u="none" strike="noStrike" kern="1200" cap="none" spc="0" normalizeH="0" baseline="0" noProof="0" dirty="0">
                          <a:ln>
                            <a:noFill/>
                          </a:ln>
                          <a:solidFill>
                            <a:schemeClr val="tx1">
                              <a:lumMod val="65000"/>
                              <a:lumOff val="35000"/>
                            </a:schemeClr>
                          </a:solidFill>
                          <a:effectLst/>
                          <a:uLnTx/>
                          <a:uFillTx/>
                          <a:latin typeface="+mn-lt"/>
                          <a:ea typeface="+mn-ea"/>
                          <a:cs typeface="+mn-cs"/>
                        </a:rPr>
                        <a:t>€0 billion </a:t>
                      </a:r>
                      <a:endParaRPr lang="en-GB" sz="1800" dirty="0">
                        <a:solidFill>
                          <a:schemeClr val="tx1">
                            <a:lumMod val="65000"/>
                            <a:lumOff val="35000"/>
                          </a:schemeClr>
                        </a:solidFill>
                        <a:latin typeface="+mn-lt"/>
                      </a:endParaRPr>
                    </a:p>
                  </a:txBody>
                  <a:tcPr/>
                </a:tc>
                <a:tc>
                  <a:txBody>
                    <a:bodyPr/>
                    <a:lstStyle/>
                    <a:p>
                      <a:pPr algn="r"/>
                      <a:r>
                        <a:rPr kumimoji="0" lang="en-GB" sz="1800" b="0" i="0" u="none" strike="noStrike" kern="1200" cap="none" spc="0" normalizeH="0" baseline="0" noProof="0" dirty="0">
                          <a:ln>
                            <a:noFill/>
                          </a:ln>
                          <a:solidFill>
                            <a:schemeClr val="tx1">
                              <a:lumMod val="65000"/>
                              <a:lumOff val="35000"/>
                            </a:schemeClr>
                          </a:solidFill>
                          <a:effectLst/>
                          <a:uLnTx/>
                          <a:uFillTx/>
                          <a:latin typeface="+mn-lt"/>
                          <a:ea typeface="+mn-ea"/>
                          <a:cs typeface="+mn-cs"/>
                        </a:rPr>
                        <a:t>€26 billion </a:t>
                      </a:r>
                      <a:endParaRPr lang="en-GB" sz="1800" dirty="0">
                        <a:solidFill>
                          <a:schemeClr val="tx1">
                            <a:lumMod val="65000"/>
                            <a:lumOff val="35000"/>
                          </a:schemeClr>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lumMod val="65000"/>
                              <a:lumOff val="35000"/>
                            </a:schemeClr>
                          </a:solidFill>
                          <a:latin typeface="+mn-lt"/>
                        </a:rPr>
                        <a:t>First-loss guarantee</a:t>
                      </a:r>
                    </a:p>
                  </a:txBody>
                  <a:tcPr/>
                </a:tc>
                <a:extLst>
                  <a:ext uri="{0D108BD9-81ED-4DB2-BD59-A6C34878D82A}">
                    <a16:rowId xmlns:a16="http://schemas.microsoft.com/office/drawing/2014/main" val="2751625937"/>
                  </a:ext>
                </a:extLst>
              </a:tr>
              <a:tr h="370840">
                <a:tc>
                  <a:txBody>
                    <a:bodyPr/>
                    <a:lstStyle/>
                    <a:p>
                      <a:r>
                        <a:rPr lang="en-GB" dirty="0">
                          <a:solidFill>
                            <a:schemeClr val="tx1">
                              <a:lumMod val="65000"/>
                              <a:lumOff val="35000"/>
                            </a:schemeClr>
                          </a:solidFill>
                          <a:latin typeface="+mn-lt"/>
                        </a:rPr>
                        <a:t>Total at end of 2022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panose="020F0502020204030204"/>
                          <a:ea typeface="+mn-ea"/>
                          <a:cs typeface="+mn-cs"/>
                        </a:rPr>
                        <a:t>€133 billion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panose="020F0502020204030204"/>
                          <a:ea typeface="+mn-ea"/>
                          <a:cs typeface="+mn-cs"/>
                        </a:rPr>
                        <a:t>€65 billion </a:t>
                      </a:r>
                    </a:p>
                  </a:txBody>
                  <a:tcPr/>
                </a:tc>
                <a:tc>
                  <a:txBody>
                    <a:bodyPr/>
                    <a:lstStyle/>
                    <a:p>
                      <a:r>
                        <a:rPr lang="en-GB" dirty="0">
                          <a:solidFill>
                            <a:schemeClr val="tx1">
                              <a:lumMod val="65000"/>
                              <a:lumOff val="35000"/>
                            </a:schemeClr>
                          </a:solidFill>
                          <a:latin typeface="+mn-lt"/>
                        </a:rPr>
                        <a:t>All guarantees are already on-risk</a:t>
                      </a:r>
                    </a:p>
                  </a:txBody>
                  <a:tcPr/>
                </a:tc>
                <a:extLst>
                  <a:ext uri="{0D108BD9-81ED-4DB2-BD59-A6C34878D82A}">
                    <a16:rowId xmlns:a16="http://schemas.microsoft.com/office/drawing/2014/main" val="1041633352"/>
                  </a:ext>
                </a:extLst>
              </a:tr>
              <a:tr h="370840">
                <a:tc>
                  <a:txBody>
                    <a:bodyPr/>
                    <a:lstStyle/>
                    <a:p>
                      <a:r>
                        <a:rPr lang="en-GB" dirty="0">
                          <a:solidFill>
                            <a:schemeClr val="tx1">
                              <a:lumMod val="65000"/>
                              <a:lumOff val="35000"/>
                            </a:schemeClr>
                          </a:solidFill>
                          <a:latin typeface="+mn-lt"/>
                        </a:rPr>
                        <a:t>Total by end of 2027</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panose="020F0502020204030204"/>
                          <a:ea typeface="+mn-ea"/>
                          <a:cs typeface="+mn-cs"/>
                        </a:rPr>
                        <a:t>€233 billion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panose="020F0502020204030204"/>
                          <a:ea typeface="+mn-ea"/>
                          <a:cs typeface="+mn-cs"/>
                        </a:rPr>
                        <a:t>€65 billion </a:t>
                      </a:r>
                    </a:p>
                  </a:txBody>
                  <a:tcPr/>
                </a:tc>
                <a:tc>
                  <a:txBody>
                    <a:bodyPr/>
                    <a:lstStyle/>
                    <a:p>
                      <a:endParaRPr lang="en-GB" dirty="0">
                        <a:solidFill>
                          <a:schemeClr val="tx1">
                            <a:lumMod val="65000"/>
                            <a:lumOff val="35000"/>
                          </a:schemeClr>
                        </a:solidFill>
                        <a:latin typeface="+mn-lt"/>
                      </a:endParaRPr>
                    </a:p>
                  </a:txBody>
                  <a:tcPr/>
                </a:tc>
                <a:extLst>
                  <a:ext uri="{0D108BD9-81ED-4DB2-BD59-A6C34878D82A}">
                    <a16:rowId xmlns:a16="http://schemas.microsoft.com/office/drawing/2014/main" val="1586756046"/>
                  </a:ext>
                </a:extLst>
              </a:tr>
            </a:tbl>
          </a:graphicData>
        </a:graphic>
      </p:graphicFrame>
    </p:spTree>
    <p:extLst>
      <p:ext uri="{BB962C8B-B14F-4D97-AF65-F5344CB8AC3E}">
        <p14:creationId xmlns:p14="http://schemas.microsoft.com/office/powerpoint/2010/main" val="3203205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94442"/>
            <a:ext cx="10003971" cy="690098"/>
          </a:xfrm>
        </p:spPr>
        <p:txBody>
          <a:bodyPr>
            <a:normAutofit/>
          </a:bodyPr>
          <a:lstStyle/>
          <a:p>
            <a:r>
              <a:rPr lang="en-US" dirty="0">
                <a:solidFill>
                  <a:srgbClr val="0085B4"/>
                </a:solidFill>
              </a:rPr>
              <a:t>The public’s actual risk is much higher</a:t>
            </a:r>
          </a:p>
        </p:txBody>
      </p:sp>
      <p:sp>
        <p:nvSpPr>
          <p:cNvPr id="3" name="Content Placeholder 2"/>
          <p:cNvSpPr>
            <a:spLocks noGrp="1"/>
          </p:cNvSpPr>
          <p:nvPr>
            <p:ph idx="1"/>
          </p:nvPr>
        </p:nvSpPr>
        <p:spPr>
          <a:xfrm>
            <a:off x="662077" y="1406281"/>
            <a:ext cx="10867845" cy="4563821"/>
          </a:xfrm>
        </p:spPr>
        <p:txBody>
          <a:bodyPr>
            <a:normAutofit fontScale="92500" lnSpcReduction="10000"/>
          </a:bodyPr>
          <a:lstStyle/>
          <a:p>
            <a:r>
              <a:rPr lang="en-US" dirty="0"/>
              <a:t>The public is at risk for the entire amount ‘mobilized’: </a:t>
            </a:r>
            <a:r>
              <a:rPr lang="en-GB" sz="2800" kern="1200" dirty="0">
                <a:solidFill>
                  <a:schemeClr val="tx1">
                    <a:lumMod val="65000"/>
                    <a:lumOff val="35000"/>
                  </a:schemeClr>
                </a:solidFill>
                <a:effectLst/>
                <a:latin typeface="+mn-lt"/>
                <a:ea typeface="+mn-ea"/>
                <a:cs typeface="+mn-cs"/>
              </a:rPr>
              <a:t>€1.7 trillion by the end of 2027</a:t>
            </a:r>
          </a:p>
          <a:p>
            <a:r>
              <a:rPr lang="en-US" dirty="0"/>
              <a:t>That funding is all taken on by a private sector company (however thinly capitalized) so only part of it appears in public accounts - the </a:t>
            </a:r>
            <a:r>
              <a:rPr lang="en-GB" sz="2800" kern="1200" dirty="0">
                <a:solidFill>
                  <a:schemeClr val="tx1">
                    <a:lumMod val="65000"/>
                    <a:lumOff val="35000"/>
                  </a:schemeClr>
                </a:solidFill>
                <a:effectLst/>
                <a:latin typeface="+mn-lt"/>
                <a:ea typeface="+mn-ea"/>
                <a:cs typeface="+mn-cs"/>
              </a:rPr>
              <a:t>EIB’s €233 billion of loans</a:t>
            </a:r>
          </a:p>
          <a:p>
            <a:r>
              <a:rPr lang="en-US" dirty="0"/>
              <a:t>Eurostat is extremely weak in recording the contingent liabilities of member states i.e. the EU and European Guarantee Fund guarantees towards ‘EIB Group</a:t>
            </a:r>
            <a:r>
              <a:rPr lang="en-US"/>
              <a:t>’ (meaning EIB and EIF) are </a:t>
            </a:r>
            <a:r>
              <a:rPr lang="en-US" dirty="0"/>
              <a:t>not recorded</a:t>
            </a:r>
            <a:endParaRPr lang="en-GB" sz="2800" kern="1200" dirty="0">
              <a:solidFill>
                <a:schemeClr val="tx1">
                  <a:lumMod val="65000"/>
                  <a:lumOff val="35000"/>
                </a:schemeClr>
              </a:solidFill>
              <a:effectLst/>
              <a:latin typeface="+mn-lt"/>
              <a:ea typeface="+mn-ea"/>
              <a:cs typeface="+mn-cs"/>
            </a:endParaRPr>
          </a:p>
          <a:p>
            <a:r>
              <a:rPr lang="en-US" dirty="0"/>
              <a:t>The remaining </a:t>
            </a:r>
            <a:r>
              <a:rPr lang="en-GB" sz="2800" kern="1200" dirty="0">
                <a:solidFill>
                  <a:schemeClr val="tx1">
                    <a:lumMod val="65000"/>
                    <a:lumOff val="35000"/>
                  </a:schemeClr>
                </a:solidFill>
                <a:effectLst/>
                <a:latin typeface="+mn-lt"/>
                <a:ea typeface="+mn-ea"/>
                <a:cs typeface="+mn-cs"/>
              </a:rPr>
              <a:t>€1.7 trillion are</a:t>
            </a:r>
            <a:r>
              <a:rPr lang="en-US" dirty="0"/>
              <a:t> supported on the EIF’s guarantees/equity commitments towards the highest-risk slices…</a:t>
            </a:r>
          </a:p>
          <a:p>
            <a:r>
              <a:rPr lang="en-US" dirty="0"/>
              <a:t>…and the EIF’s guarantees/equity commitments are supported by the public via EU/member state guarantees towards ‘EIB Group’</a:t>
            </a:r>
          </a:p>
        </p:txBody>
      </p:sp>
    </p:spTree>
    <p:extLst>
      <p:ext uri="{BB962C8B-B14F-4D97-AF65-F5344CB8AC3E}">
        <p14:creationId xmlns:p14="http://schemas.microsoft.com/office/powerpoint/2010/main" val="573310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94442"/>
            <a:ext cx="10003971" cy="690098"/>
          </a:xfrm>
        </p:spPr>
        <p:txBody>
          <a:bodyPr>
            <a:normAutofit/>
          </a:bodyPr>
          <a:lstStyle/>
          <a:p>
            <a:r>
              <a:rPr lang="en-US" dirty="0">
                <a:solidFill>
                  <a:srgbClr val="0085B4"/>
                </a:solidFill>
              </a:rPr>
              <a:t>Impact of higher interest rates</a:t>
            </a:r>
          </a:p>
        </p:txBody>
      </p:sp>
      <p:sp>
        <p:nvSpPr>
          <p:cNvPr id="3" name="Content Placeholder 2"/>
          <p:cNvSpPr>
            <a:spLocks noGrp="1"/>
          </p:cNvSpPr>
          <p:nvPr>
            <p:ph idx="1"/>
          </p:nvPr>
        </p:nvSpPr>
        <p:spPr>
          <a:xfrm>
            <a:off x="662077" y="1552930"/>
            <a:ext cx="10867845" cy="4563821"/>
          </a:xfrm>
        </p:spPr>
        <p:txBody>
          <a:bodyPr>
            <a:normAutofit/>
          </a:bodyPr>
          <a:lstStyle/>
          <a:p>
            <a:r>
              <a:rPr lang="en-US" dirty="0"/>
              <a:t>Either the price of the offtake </a:t>
            </a:r>
            <a:r>
              <a:rPr lang="en-US"/>
              <a:t>can be increased </a:t>
            </a:r>
            <a:r>
              <a:rPr lang="en-US" dirty="0"/>
              <a:t>so the </a:t>
            </a:r>
            <a:r>
              <a:rPr lang="en-US"/>
              <a:t>public pays </a:t>
            </a:r>
            <a:r>
              <a:rPr lang="en-US" dirty="0"/>
              <a:t>more for it</a:t>
            </a:r>
          </a:p>
          <a:p>
            <a:r>
              <a:rPr lang="en-US" dirty="0"/>
              <a:t>Or, if the offtake price is fixed, there is a higher risk for lenders</a:t>
            </a:r>
          </a:p>
          <a:p>
            <a:r>
              <a:rPr lang="en-US" dirty="0"/>
              <a:t>The risk escalates most for the providers of the highest-risk slices…</a:t>
            </a:r>
          </a:p>
          <a:p>
            <a:r>
              <a:rPr lang="en-US" dirty="0"/>
              <a:t>…which are the ones that are supported by public institutions…</a:t>
            </a:r>
          </a:p>
          <a:p>
            <a:r>
              <a:rPr lang="en-US" dirty="0"/>
              <a:t>…who can pass their losses back to the public</a:t>
            </a:r>
          </a:p>
          <a:p>
            <a:r>
              <a:rPr lang="en-US" dirty="0"/>
              <a:t>Heads, I win, tails, you lose</a:t>
            </a:r>
          </a:p>
        </p:txBody>
      </p:sp>
    </p:spTree>
    <p:extLst>
      <p:ext uri="{BB962C8B-B14F-4D97-AF65-F5344CB8AC3E}">
        <p14:creationId xmlns:p14="http://schemas.microsoft.com/office/powerpoint/2010/main" val="1362103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738C3-C639-BD2B-D3A9-D82317B75E1F}"/>
              </a:ext>
            </a:extLst>
          </p:cNvPr>
          <p:cNvSpPr>
            <a:spLocks noGrp="1"/>
          </p:cNvSpPr>
          <p:nvPr>
            <p:ph type="title"/>
          </p:nvPr>
        </p:nvSpPr>
        <p:spPr/>
        <p:txBody>
          <a:bodyPr/>
          <a:lstStyle/>
          <a:p>
            <a:r>
              <a:rPr lang="en-US" dirty="0">
                <a:solidFill>
                  <a:srgbClr val="0085B4"/>
                </a:solidFill>
              </a:rPr>
              <a:t>Legitimization and source of disquiet</a:t>
            </a:r>
            <a:endParaRPr lang="en-GB" dirty="0"/>
          </a:p>
        </p:txBody>
      </p:sp>
      <p:pic>
        <p:nvPicPr>
          <p:cNvPr id="5" name="Content Placeholder 4" descr="A picture containing text, clothing, sky, screenshot&#10;&#10;Description automatically generated">
            <a:extLst>
              <a:ext uri="{FF2B5EF4-FFF2-40B4-BE49-F238E27FC236}">
                <a16:creationId xmlns:a16="http://schemas.microsoft.com/office/drawing/2014/main" id="{8747673C-2401-8F2E-0A0A-8C9E93C7C8BF}"/>
              </a:ext>
            </a:extLst>
          </p:cNvPr>
          <p:cNvPicPr>
            <a:picLocks noGrp="1" noChangeAspect="1"/>
          </p:cNvPicPr>
          <p:nvPr>
            <p:ph idx="1"/>
          </p:nvPr>
        </p:nvPicPr>
        <p:blipFill>
          <a:blip r:embed="rId2"/>
          <a:stretch>
            <a:fillRect/>
          </a:stretch>
        </p:blipFill>
        <p:spPr>
          <a:xfrm>
            <a:off x="838200" y="1932321"/>
            <a:ext cx="4752975" cy="2993358"/>
          </a:xfrm>
        </p:spPr>
      </p:pic>
      <p:sp>
        <p:nvSpPr>
          <p:cNvPr id="6" name="Content Placeholder 2">
            <a:extLst>
              <a:ext uri="{FF2B5EF4-FFF2-40B4-BE49-F238E27FC236}">
                <a16:creationId xmlns:a16="http://schemas.microsoft.com/office/drawing/2014/main" id="{3F0BAEA9-789D-6A89-7620-2DA7E5C36178}"/>
              </a:ext>
            </a:extLst>
          </p:cNvPr>
          <p:cNvSpPr txBox="1">
            <a:spLocks/>
          </p:cNvSpPr>
          <p:nvPr/>
        </p:nvSpPr>
        <p:spPr>
          <a:xfrm>
            <a:off x="6172200" y="1653396"/>
            <a:ext cx="4943476" cy="4237039"/>
          </a:xfrm>
          <a:prstGeom prst="rect">
            <a:avLst/>
          </a:prstGeom>
          <a:ln>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latin typeface="Calibri" panose="020F0502020204030204" pitchFamily="34" charset="0"/>
                <a:ea typeface="Calibri" panose="020F0502020204030204" pitchFamily="34" charset="0"/>
              </a:rPr>
              <a:t>The EIB has nominated itself as the EU’s Climate Bank</a:t>
            </a:r>
          </a:p>
          <a:p>
            <a:r>
              <a:rPr lang="en-GB" sz="2400" dirty="0">
                <a:latin typeface="Calibri" panose="020F0502020204030204" pitchFamily="34" charset="0"/>
                <a:ea typeface="Calibri" panose="020F0502020204030204" pitchFamily="34" charset="0"/>
              </a:rPr>
              <a:t>Net Zero is an imperative, isn’t it?</a:t>
            </a:r>
          </a:p>
          <a:p>
            <a:r>
              <a:rPr lang="en-GB" sz="2400" dirty="0">
                <a:latin typeface="Calibri" panose="020F0502020204030204" pitchFamily="34" charset="0"/>
                <a:ea typeface="Calibri" panose="020F0502020204030204" pitchFamily="34" charset="0"/>
              </a:rPr>
              <a:t>At least it is now, even if it wasn’t in 2014 when </a:t>
            </a:r>
            <a:r>
              <a:rPr lang="en-GB" sz="2400" dirty="0" err="1">
                <a:latin typeface="Calibri" panose="020F0502020204030204" pitchFamily="34" charset="0"/>
                <a:ea typeface="Calibri" panose="020F0502020204030204" pitchFamily="34" charset="0"/>
              </a:rPr>
              <a:t>InvestEU</a:t>
            </a:r>
            <a:r>
              <a:rPr lang="en-GB" sz="2400" dirty="0">
                <a:latin typeface="Calibri" panose="020F0502020204030204" pitchFamily="34" charset="0"/>
                <a:ea typeface="Calibri" panose="020F0502020204030204" pitchFamily="34" charset="0"/>
              </a:rPr>
              <a:t> was set up</a:t>
            </a:r>
          </a:p>
          <a:p>
            <a:r>
              <a:rPr lang="en-GB" sz="2400" dirty="0">
                <a:latin typeface="Calibri" panose="020F0502020204030204" pitchFamily="34" charset="0"/>
                <a:ea typeface="Calibri" panose="020F0502020204030204" pitchFamily="34" charset="0"/>
              </a:rPr>
              <a:t>Is </a:t>
            </a:r>
            <a:r>
              <a:rPr lang="en-GB" sz="2400" dirty="0" err="1">
                <a:latin typeface="Calibri" panose="020F0502020204030204" pitchFamily="34" charset="0"/>
                <a:ea typeface="Calibri" panose="020F0502020204030204" pitchFamily="34" charset="0"/>
              </a:rPr>
              <a:t>InvestEU</a:t>
            </a:r>
            <a:r>
              <a:rPr lang="en-GB" sz="2400" dirty="0">
                <a:latin typeface="Calibri" panose="020F0502020204030204" pitchFamily="34" charset="0"/>
                <a:ea typeface="Calibri" panose="020F0502020204030204" pitchFamily="34" charset="0"/>
              </a:rPr>
              <a:t> being dressed up in Climate Change colours in order to legitimize a course of action that has already been decided upon?</a:t>
            </a:r>
          </a:p>
          <a:p>
            <a:r>
              <a:rPr lang="en-GB" sz="2400" dirty="0">
                <a:latin typeface="Calibri" panose="020F0502020204030204" pitchFamily="34" charset="0"/>
                <a:ea typeface="Calibri" panose="020F0502020204030204" pitchFamily="34" charset="0"/>
              </a:rPr>
              <a:t>Is that a form of ‘greenwashing’?</a:t>
            </a:r>
          </a:p>
          <a:p>
            <a:r>
              <a:rPr lang="en-GB" sz="2400" dirty="0">
                <a:latin typeface="Calibri" panose="020F0502020204030204" pitchFamily="34" charset="0"/>
                <a:ea typeface="Calibri" panose="020F0502020204030204" pitchFamily="34" charset="0"/>
              </a:rPr>
              <a:t>At least it is a good excuse for doing more of what you wanted to do anyway, like partying for a charity</a:t>
            </a:r>
          </a:p>
        </p:txBody>
      </p:sp>
    </p:spTree>
    <p:extLst>
      <p:ext uri="{BB962C8B-B14F-4D97-AF65-F5344CB8AC3E}">
        <p14:creationId xmlns:p14="http://schemas.microsoft.com/office/powerpoint/2010/main" val="322884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5B4"/>
                </a:solidFill>
              </a:rPr>
              <a:t>Bob Lyddon - who I am</a:t>
            </a:r>
          </a:p>
        </p:txBody>
      </p:sp>
      <p:sp>
        <p:nvSpPr>
          <p:cNvPr id="3" name="Content Placeholder 2"/>
          <p:cNvSpPr>
            <a:spLocks noGrp="1"/>
          </p:cNvSpPr>
          <p:nvPr>
            <p:ph idx="1"/>
          </p:nvPr>
        </p:nvSpPr>
        <p:spPr/>
        <p:txBody>
          <a:bodyPr>
            <a:normAutofit fontScale="92500"/>
          </a:bodyPr>
          <a:lstStyle/>
          <a:p>
            <a:pPr marL="342900" lvl="0" indent="-342900">
              <a:lnSpc>
                <a:spcPct val="107000"/>
              </a:lnSpc>
              <a:spcAft>
                <a:spcPts val="800"/>
              </a:spcAft>
              <a:buFont typeface="Times New Roman" panose="02020603050405020304" pitchFamily="18" charset="0"/>
              <a:buChar char="•"/>
              <a:tabLst>
                <a:tab pos="457200" algn="l"/>
              </a:tabLst>
            </a:pPr>
            <a:r>
              <a:rPr lang="en-GB" sz="2400" kern="100" dirty="0">
                <a:effectLst/>
                <a:ea typeface="Calibri" panose="020F0502020204030204" pitchFamily="34" charset="0"/>
                <a:cs typeface="Times New Roman" panose="02020603050405020304" pitchFamily="18" charset="0"/>
              </a:rPr>
              <a:t>Independent international banking consultant since 2000</a:t>
            </a:r>
          </a:p>
          <a:p>
            <a:pPr marL="342900" lvl="0" indent="-342900">
              <a:lnSpc>
                <a:spcPct val="107000"/>
              </a:lnSpc>
              <a:spcAft>
                <a:spcPts val="800"/>
              </a:spcAft>
              <a:buFont typeface="Times New Roman" panose="02020603050405020304" pitchFamily="18" charset="0"/>
              <a:buChar char="•"/>
              <a:tabLst>
                <a:tab pos="457200" algn="l"/>
              </a:tabLst>
            </a:pPr>
            <a:r>
              <a:rPr lang="en-GB" sz="2400" kern="100" dirty="0">
                <a:effectLst/>
                <a:ea typeface="Calibri" panose="020F0502020204030204" pitchFamily="34" charset="0"/>
                <a:cs typeface="Times New Roman" panose="02020603050405020304" pitchFamily="18" charset="0"/>
              </a:rPr>
              <a:t>Consultant on the implementation of the Euro for PricewaterhouseCoopers 1997-1999</a:t>
            </a:r>
          </a:p>
          <a:p>
            <a:pPr marL="342900" lvl="0" indent="-342900">
              <a:lnSpc>
                <a:spcPct val="107000"/>
              </a:lnSpc>
              <a:spcAft>
                <a:spcPts val="800"/>
              </a:spcAft>
              <a:buFont typeface="Times New Roman" panose="02020603050405020304" pitchFamily="18" charset="0"/>
              <a:buChar char="•"/>
              <a:tabLst>
                <a:tab pos="457200" algn="l"/>
              </a:tabLst>
            </a:pPr>
            <a:r>
              <a:rPr lang="en-GB" sz="2400" kern="100" dirty="0">
                <a:effectLst/>
                <a:ea typeface="Calibri" panose="020F0502020204030204" pitchFamily="34" charset="0"/>
                <a:cs typeface="Times New Roman" panose="02020603050405020304" pitchFamily="18" charset="0"/>
              </a:rPr>
              <a:t>Payments and cash management banker 1991-1997</a:t>
            </a:r>
          </a:p>
          <a:p>
            <a:pPr marL="342900" lvl="0" indent="-342900">
              <a:lnSpc>
                <a:spcPct val="107000"/>
              </a:lnSpc>
              <a:spcAft>
                <a:spcPts val="800"/>
              </a:spcAft>
              <a:buFont typeface="Times New Roman" panose="02020603050405020304" pitchFamily="18" charset="0"/>
              <a:buChar char="•"/>
              <a:tabLst>
                <a:tab pos="457200" algn="l"/>
              </a:tabLst>
            </a:pPr>
            <a:r>
              <a:rPr lang="en-GB" sz="2400" kern="100" dirty="0">
                <a:effectLst/>
                <a:ea typeface="Calibri" panose="020F0502020204030204" pitchFamily="34" charset="0"/>
                <a:cs typeface="Times New Roman" panose="02020603050405020304" pitchFamily="18" charset="0"/>
              </a:rPr>
              <a:t>Corporate and capital markets banker 1980-1991</a:t>
            </a:r>
          </a:p>
          <a:p>
            <a:pPr marL="342900" lvl="0" indent="-342900">
              <a:lnSpc>
                <a:spcPct val="107000"/>
              </a:lnSpc>
              <a:spcAft>
                <a:spcPts val="800"/>
              </a:spcAft>
              <a:buFont typeface="Times New Roman" panose="02020603050405020304" pitchFamily="18" charset="0"/>
              <a:buChar char="•"/>
              <a:tabLst>
                <a:tab pos="457200" algn="l"/>
              </a:tabLst>
            </a:pPr>
            <a:r>
              <a:rPr lang="en-GB" sz="2400" kern="100" dirty="0">
                <a:ea typeface="Calibri" panose="020F0502020204030204" pitchFamily="34" charset="0"/>
                <a:cs typeface="Times New Roman" panose="02020603050405020304" pitchFamily="18" charset="0"/>
              </a:rPr>
              <a:t>Co-author in 2020 of ‘Managing Euro Risk’, an examination of the weak legal structure of the euro and its not having any ‘central bank money’</a:t>
            </a:r>
          </a:p>
          <a:p>
            <a:pPr marL="342900" lvl="0" indent="-342900">
              <a:lnSpc>
                <a:spcPct val="107000"/>
              </a:lnSpc>
              <a:spcAft>
                <a:spcPts val="800"/>
              </a:spcAft>
              <a:buFont typeface="Times New Roman" panose="02020603050405020304" pitchFamily="18" charset="0"/>
              <a:buChar char="•"/>
              <a:tabLst>
                <a:tab pos="457200" algn="l"/>
              </a:tabLst>
            </a:pPr>
            <a:r>
              <a:rPr lang="en-GB" sz="2400" kern="100" dirty="0">
                <a:effectLst/>
                <a:ea typeface="Calibri" panose="020F0502020204030204" pitchFamily="34" charset="0"/>
                <a:cs typeface="Times New Roman" panose="02020603050405020304" pitchFamily="18" charset="0"/>
              </a:rPr>
              <a:t>Author in 2023 of ‘The shadow liabilities of EU Member States and the threat they pose to global financial stability’</a:t>
            </a:r>
          </a:p>
        </p:txBody>
      </p:sp>
    </p:spTree>
    <p:extLst>
      <p:ext uri="{BB962C8B-B14F-4D97-AF65-F5344CB8AC3E}">
        <p14:creationId xmlns:p14="http://schemas.microsoft.com/office/powerpoint/2010/main" val="1446524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85B4"/>
                </a:solidFill>
              </a:rPr>
              <a:t>Summary</a:t>
            </a:r>
            <a:endParaRPr lang="en-US" dirty="0">
              <a:solidFill>
                <a:srgbClr val="0085B4"/>
              </a:solidFill>
            </a:endParaRPr>
          </a:p>
        </p:txBody>
      </p:sp>
      <p:sp>
        <p:nvSpPr>
          <p:cNvPr id="3" name="Content Placeholder 2"/>
          <p:cNvSpPr>
            <a:spLocks noGrp="1"/>
          </p:cNvSpPr>
          <p:nvPr>
            <p:ph idx="1"/>
          </p:nvPr>
        </p:nvSpPr>
        <p:spPr>
          <a:xfrm>
            <a:off x="838199" y="1500996"/>
            <a:ext cx="10867845" cy="4563821"/>
          </a:xfrm>
        </p:spPr>
        <p:txBody>
          <a:bodyPr>
            <a:normAutofit/>
          </a:bodyPr>
          <a:lstStyle/>
          <a:p>
            <a:r>
              <a:rPr lang="en-US" dirty="0" err="1"/>
              <a:t>InvestEU</a:t>
            </a:r>
            <a:r>
              <a:rPr lang="en-US" dirty="0"/>
              <a:t> is legitimized under the heading of Net Zero but is a classic example of Keynesian economics</a:t>
            </a:r>
          </a:p>
          <a:p>
            <a:r>
              <a:rPr lang="en-US" dirty="0"/>
              <a:t>The problems arise when:</a:t>
            </a:r>
          </a:p>
          <a:p>
            <a:pPr lvl="1">
              <a:buFont typeface="Wingdings" panose="05000000000000000000" pitchFamily="2" charset="2"/>
              <a:buChar char="Ø"/>
            </a:pPr>
            <a:r>
              <a:rPr lang="en-US" dirty="0"/>
              <a:t>So much of the total of economic activity is being directed by the state that it channels, displaces or even strangles entrepreneurial activity</a:t>
            </a:r>
          </a:p>
          <a:p>
            <a:pPr lvl="1">
              <a:buFont typeface="Wingdings" panose="05000000000000000000" pitchFamily="2" charset="2"/>
              <a:buChar char="Ø"/>
            </a:pPr>
            <a:r>
              <a:rPr lang="en-US" dirty="0"/>
              <a:t>The public is put on-risk over and over again, though different schemes and mechanisms</a:t>
            </a:r>
          </a:p>
          <a:p>
            <a:pPr lvl="1">
              <a:buFont typeface="Wingdings" panose="05000000000000000000" pitchFamily="2" charset="2"/>
              <a:buChar char="Ø"/>
            </a:pPr>
            <a:r>
              <a:rPr lang="en-US" dirty="0"/>
              <a:t>No official body captures the total of liabilities weighing upon the single amount of capacity to service debt</a:t>
            </a:r>
          </a:p>
          <a:p>
            <a:pPr lvl="1">
              <a:buFont typeface="Wingdings" panose="05000000000000000000" pitchFamily="2" charset="2"/>
              <a:buChar char="Ø"/>
            </a:pPr>
            <a:r>
              <a:rPr lang="en-US" dirty="0"/>
              <a:t>There is no pull-through of economic growth and the only result is a heavy burden of debt service that becomes deflationary</a:t>
            </a:r>
          </a:p>
        </p:txBody>
      </p:sp>
    </p:spTree>
    <p:extLst>
      <p:ext uri="{BB962C8B-B14F-4D97-AF65-F5344CB8AC3E}">
        <p14:creationId xmlns:p14="http://schemas.microsoft.com/office/powerpoint/2010/main" val="1262216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803" y="1497767"/>
            <a:ext cx="9144000" cy="2387600"/>
          </a:xfrm>
        </p:spPr>
        <p:txBody>
          <a:bodyPr>
            <a:normAutofit fontScale="90000"/>
          </a:bodyPr>
          <a:lstStyle/>
          <a:p>
            <a:r>
              <a:rPr lang="en-US" dirty="0"/>
              <a:t>Conclusion of </a:t>
            </a:r>
            <a:r>
              <a:rPr lang="en-US" dirty="0" err="1"/>
              <a:t>InvestEU</a:t>
            </a:r>
            <a:r>
              <a:rPr lang="en-US" dirty="0"/>
              <a:t>, NetZero and the growing debts of EU citizens</a:t>
            </a:r>
            <a:br>
              <a:rPr lang="en-US" dirty="0"/>
            </a:br>
            <a:br>
              <a:rPr lang="en-US" dirty="0"/>
            </a:br>
            <a:r>
              <a:rPr lang="en-US" sz="3200" dirty="0">
                <a:solidFill>
                  <a:srgbClr val="0085B4"/>
                </a:solidFill>
              </a:rPr>
              <a:t>Presentation by Bob Lyddon for the IES-Europe/IREF Summer University in Aix-en-Provence</a:t>
            </a:r>
          </a:p>
        </p:txBody>
      </p:sp>
      <p:sp>
        <p:nvSpPr>
          <p:cNvPr id="3" name="Subtitle 2"/>
          <p:cNvSpPr>
            <a:spLocks noGrp="1"/>
          </p:cNvSpPr>
          <p:nvPr>
            <p:ph type="subTitle" idx="1"/>
          </p:nvPr>
        </p:nvSpPr>
        <p:spPr>
          <a:xfrm>
            <a:off x="840188" y="4166433"/>
            <a:ext cx="9144000" cy="1425271"/>
          </a:xfrm>
        </p:spPr>
        <p:txBody>
          <a:bodyPr>
            <a:normAutofit fontScale="92500" lnSpcReduction="20000"/>
          </a:bodyPr>
          <a:lstStyle/>
          <a:p>
            <a:r>
              <a:rPr lang="it-IT" dirty="0">
                <a:solidFill>
                  <a:srgbClr val="0085B4"/>
                </a:solidFill>
              </a:rPr>
              <a:t>Contact details:</a:t>
            </a:r>
          </a:p>
          <a:p>
            <a:r>
              <a:rPr lang="it-IT" dirty="0">
                <a:solidFill>
                  <a:srgbClr val="0085B4"/>
                </a:solidFill>
              </a:rPr>
              <a:t>Email is </a:t>
            </a:r>
            <a:r>
              <a:rPr lang="it-IT" dirty="0">
                <a:solidFill>
                  <a:srgbClr val="0085B4"/>
                </a:solidFill>
                <a:hlinkClick r:id="rId2"/>
              </a:rPr>
              <a:t>bob@lyddonconsulting.com</a:t>
            </a:r>
            <a:endParaRPr lang="it-IT" dirty="0">
              <a:solidFill>
                <a:srgbClr val="0085B4"/>
              </a:solidFill>
            </a:endParaRPr>
          </a:p>
          <a:p>
            <a:r>
              <a:rPr lang="it-IT" dirty="0">
                <a:solidFill>
                  <a:srgbClr val="0085B4"/>
                </a:solidFill>
              </a:rPr>
              <a:t>Twitter is @LyddonConsult</a:t>
            </a:r>
          </a:p>
          <a:p>
            <a:r>
              <a:rPr lang="it-IT" dirty="0">
                <a:solidFill>
                  <a:srgbClr val="0085B4"/>
                </a:solidFill>
              </a:rPr>
              <a:t>Phone is +44 7939 132341</a:t>
            </a:r>
            <a:endParaRPr lang="en-US" dirty="0">
              <a:solidFill>
                <a:srgbClr val="0085B4"/>
              </a:solidFill>
            </a:endParaRPr>
          </a:p>
        </p:txBody>
      </p:sp>
    </p:spTree>
    <p:extLst>
      <p:ext uri="{BB962C8B-B14F-4D97-AF65-F5344CB8AC3E}">
        <p14:creationId xmlns:p14="http://schemas.microsoft.com/office/powerpoint/2010/main" val="20967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5B4"/>
                </a:solidFill>
              </a:rPr>
              <a:t>Agenda</a:t>
            </a:r>
          </a:p>
        </p:txBody>
      </p:sp>
      <p:sp>
        <p:nvSpPr>
          <p:cNvPr id="3" name="Content Placeholder 2"/>
          <p:cNvSpPr>
            <a:spLocks noGrp="1"/>
          </p:cNvSpPr>
          <p:nvPr>
            <p:ph idx="1"/>
          </p:nvPr>
        </p:nvSpPr>
        <p:spPr/>
        <p:txBody>
          <a:bodyPr>
            <a:normAutofit/>
          </a:bodyPr>
          <a:lstStyle/>
          <a:p>
            <a:r>
              <a:rPr lang="en-US" dirty="0"/>
              <a:t>What is a ‘shadow liability’ and what volume of them exists</a:t>
            </a:r>
          </a:p>
          <a:p>
            <a:r>
              <a:rPr lang="en-US" dirty="0"/>
              <a:t>How ‘shadow liabilities’ have been used to attempt to reflate the EU and Eurozone economies</a:t>
            </a:r>
          </a:p>
          <a:p>
            <a:r>
              <a:rPr lang="en-US" dirty="0" err="1"/>
              <a:t>InvestEU</a:t>
            </a:r>
            <a:r>
              <a:rPr lang="en-US" dirty="0"/>
              <a:t> as a prime mechanism for this reflation</a:t>
            </a:r>
          </a:p>
          <a:p>
            <a:r>
              <a:rPr lang="en-US" dirty="0"/>
              <a:t>How </a:t>
            </a:r>
            <a:r>
              <a:rPr lang="en-US" dirty="0" err="1"/>
              <a:t>InvestEU</a:t>
            </a:r>
            <a:r>
              <a:rPr lang="en-US" dirty="0"/>
              <a:t> creates debts that ultimately fall on the public</a:t>
            </a:r>
          </a:p>
          <a:p>
            <a:r>
              <a:rPr lang="en-US" dirty="0"/>
              <a:t>How the public bears all the risks one way and another</a:t>
            </a:r>
          </a:p>
          <a:p>
            <a:r>
              <a:rPr lang="en-US" dirty="0"/>
              <a:t>How Net Zero is being used as the imperative to legitimize the debt build-up and under the </a:t>
            </a:r>
            <a:r>
              <a:rPr lang="en-US" dirty="0" err="1"/>
              <a:t>InvestEU</a:t>
            </a:r>
            <a:r>
              <a:rPr lang="en-US" dirty="0"/>
              <a:t> banner</a:t>
            </a:r>
          </a:p>
        </p:txBody>
      </p:sp>
    </p:spTree>
    <p:extLst>
      <p:ext uri="{BB962C8B-B14F-4D97-AF65-F5344CB8AC3E}">
        <p14:creationId xmlns:p14="http://schemas.microsoft.com/office/powerpoint/2010/main" val="3032410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9F36-3047-3FEA-9449-32A64681B8E4}"/>
              </a:ext>
            </a:extLst>
          </p:cNvPr>
          <p:cNvSpPr>
            <a:spLocks noGrp="1"/>
          </p:cNvSpPr>
          <p:nvPr>
            <p:ph type="title"/>
          </p:nvPr>
        </p:nvSpPr>
        <p:spPr/>
        <p:txBody>
          <a:bodyPr/>
          <a:lstStyle/>
          <a:p>
            <a:r>
              <a:rPr lang="en-GB" dirty="0"/>
              <a:t>What is a ‘shadow liability’?</a:t>
            </a:r>
          </a:p>
        </p:txBody>
      </p:sp>
      <p:graphicFrame>
        <p:nvGraphicFramePr>
          <p:cNvPr id="4" name="Table 4">
            <a:extLst>
              <a:ext uri="{FF2B5EF4-FFF2-40B4-BE49-F238E27FC236}">
                <a16:creationId xmlns:a16="http://schemas.microsoft.com/office/drawing/2014/main" id="{A59D5821-82C7-6B1C-E477-5F7E77DF13E1}"/>
              </a:ext>
            </a:extLst>
          </p:cNvPr>
          <p:cNvGraphicFramePr>
            <a:graphicFrameLocks noGrp="1"/>
          </p:cNvGraphicFramePr>
          <p:nvPr>
            <p:ph idx="1"/>
            <p:extLst>
              <p:ext uri="{D42A27DB-BD31-4B8C-83A1-F6EECF244321}">
                <p14:modId xmlns:p14="http://schemas.microsoft.com/office/powerpoint/2010/main" val="589731613"/>
              </p:ext>
            </p:extLst>
          </p:nvPr>
        </p:nvGraphicFramePr>
        <p:xfrm>
          <a:off x="665671" y="3220992"/>
          <a:ext cx="10515600" cy="2565400"/>
        </p:xfrm>
        <a:graphic>
          <a:graphicData uri="http://schemas.openxmlformats.org/drawingml/2006/table">
            <a:tbl>
              <a:tblPr firstRow="1" bandRow="1">
                <a:tableStyleId>{5C22544A-7EE6-4342-B048-85BDC9FD1C3A}</a:tableStyleId>
              </a:tblPr>
              <a:tblGrid>
                <a:gridCol w="4165121">
                  <a:extLst>
                    <a:ext uri="{9D8B030D-6E8A-4147-A177-3AD203B41FA5}">
                      <a16:colId xmlns:a16="http://schemas.microsoft.com/office/drawing/2014/main" val="981025878"/>
                    </a:ext>
                  </a:extLst>
                </a:gridCol>
                <a:gridCol w="6350479">
                  <a:extLst>
                    <a:ext uri="{9D8B030D-6E8A-4147-A177-3AD203B41FA5}">
                      <a16:colId xmlns:a16="http://schemas.microsoft.com/office/drawing/2014/main" val="1415623410"/>
                    </a:ext>
                  </a:extLst>
                </a:gridCol>
              </a:tblGrid>
              <a:tr h="370840">
                <a:tc>
                  <a:txBody>
                    <a:bodyPr/>
                    <a:lstStyle/>
                    <a:p>
                      <a:pPr algn="ctr"/>
                      <a:r>
                        <a:rPr lang="en-GB" dirty="0"/>
                        <a:t>Debtor category</a:t>
                      </a:r>
                    </a:p>
                  </a:txBody>
                  <a:tcPr/>
                </a:tc>
                <a:tc>
                  <a:txBody>
                    <a:bodyPr/>
                    <a:lstStyle/>
                    <a:p>
                      <a:pPr algn="ctr"/>
                      <a:r>
                        <a:rPr lang="en-GB" dirty="0"/>
                        <a:t>Definition</a:t>
                      </a:r>
                    </a:p>
                  </a:txBody>
                  <a:tcPr/>
                </a:tc>
                <a:extLst>
                  <a:ext uri="{0D108BD9-81ED-4DB2-BD59-A6C34878D82A}">
                    <a16:rowId xmlns:a16="http://schemas.microsoft.com/office/drawing/2014/main" val="2081874892"/>
                  </a:ext>
                </a:extLst>
              </a:tr>
              <a:tr h="370840">
                <a:tc>
                  <a:txBody>
                    <a:bodyPr/>
                    <a:lstStyle/>
                    <a:p>
                      <a:r>
                        <a:rPr lang="en-GB" dirty="0"/>
                        <a:t>EU </a:t>
                      </a:r>
                      <a:r>
                        <a:rPr lang="en-GB" dirty="0" err="1"/>
                        <a:t>supranationals</a:t>
                      </a:r>
                      <a:endParaRPr lang="en-GB" dirty="0"/>
                    </a:p>
                  </a:txBody>
                  <a:tcPr/>
                </a:tc>
                <a:tc>
                  <a:txBody>
                    <a:bodyPr/>
                    <a:lstStyle/>
                    <a:p>
                      <a:r>
                        <a:rPr lang="en-GB" dirty="0"/>
                        <a:t>Debts and risks created by entities like the EU itself, the European Investment Bank and the European Central Bank</a:t>
                      </a:r>
                    </a:p>
                  </a:txBody>
                  <a:tcPr/>
                </a:tc>
                <a:extLst>
                  <a:ext uri="{0D108BD9-81ED-4DB2-BD59-A6C34878D82A}">
                    <a16:rowId xmlns:a16="http://schemas.microsoft.com/office/drawing/2014/main" val="2463572098"/>
                  </a:ext>
                </a:extLst>
              </a:tr>
              <a:tr h="370840">
                <a:tc>
                  <a:txBody>
                    <a:bodyPr/>
                    <a:lstStyle/>
                    <a:p>
                      <a:r>
                        <a:rPr lang="en-GB" sz="1800" dirty="0"/>
                        <a:t>‘General government gross debt’ </a:t>
                      </a:r>
                      <a:endParaRPr lang="en-GB" dirty="0"/>
                    </a:p>
                  </a:txBody>
                  <a:tcPr/>
                </a:tc>
                <a:tc>
                  <a:txBody>
                    <a:bodyPr/>
                    <a:lstStyle/>
                    <a:p>
                      <a:r>
                        <a:rPr lang="en-GB" dirty="0"/>
                        <a:t>The direct debts of a member state government, its state agencies, and regional and municipal authorities</a:t>
                      </a:r>
                    </a:p>
                  </a:txBody>
                  <a:tcPr/>
                </a:tc>
                <a:extLst>
                  <a:ext uri="{0D108BD9-81ED-4DB2-BD59-A6C34878D82A}">
                    <a16:rowId xmlns:a16="http://schemas.microsoft.com/office/drawing/2014/main" val="3104209139"/>
                  </a:ext>
                </a:extLst>
              </a:tr>
              <a:tr h="370840">
                <a:tc>
                  <a:txBody>
                    <a:bodyPr/>
                    <a:lstStyle/>
                    <a:p>
                      <a:r>
                        <a:rPr lang="en-GB" dirty="0"/>
                        <a:t>Public sector entities falling outside ‘General government’</a:t>
                      </a:r>
                    </a:p>
                  </a:txBody>
                  <a:tcPr/>
                </a:tc>
                <a:tc>
                  <a:txBody>
                    <a:bodyPr/>
                    <a:lstStyle/>
                    <a:p>
                      <a:r>
                        <a:rPr lang="en-GB" dirty="0"/>
                        <a:t>Debts of transport, electricity, water and gas utilities; liabilities created in financing schemes like </a:t>
                      </a:r>
                      <a:r>
                        <a:rPr lang="en-GB" dirty="0" err="1"/>
                        <a:t>InvestEU</a:t>
                      </a:r>
                      <a:r>
                        <a:rPr lang="en-GB" dirty="0"/>
                        <a:t> and the European Guarantee Fund; debts of national central banks</a:t>
                      </a:r>
                    </a:p>
                  </a:txBody>
                  <a:tcPr/>
                </a:tc>
                <a:extLst>
                  <a:ext uri="{0D108BD9-81ED-4DB2-BD59-A6C34878D82A}">
                    <a16:rowId xmlns:a16="http://schemas.microsoft.com/office/drawing/2014/main" val="771484037"/>
                  </a:ext>
                </a:extLst>
              </a:tr>
            </a:tbl>
          </a:graphicData>
        </a:graphic>
      </p:graphicFrame>
      <p:sp>
        <p:nvSpPr>
          <p:cNvPr id="5" name="TextBox 4">
            <a:extLst>
              <a:ext uri="{FF2B5EF4-FFF2-40B4-BE49-F238E27FC236}">
                <a16:creationId xmlns:a16="http://schemas.microsoft.com/office/drawing/2014/main" id="{75D545C7-4FB1-3B3E-C3E6-DE2ECD36E764}"/>
              </a:ext>
            </a:extLst>
          </p:cNvPr>
          <p:cNvSpPr txBox="1"/>
          <p:nvPr/>
        </p:nvSpPr>
        <p:spPr>
          <a:xfrm>
            <a:off x="596660" y="1467936"/>
            <a:ext cx="11014495"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a:t>A debt or a risk as a guarantor not included by Eurostat in its definition of ‘General government gross debt’ or ‘GGGD’</a:t>
            </a:r>
          </a:p>
          <a:p>
            <a:pPr marL="285750" indent="-285750">
              <a:buFont typeface="Arial" panose="020B0604020202020204" pitchFamily="34" charset="0"/>
              <a:buChar char="•"/>
            </a:pPr>
            <a:r>
              <a:rPr lang="en-GB" sz="2400" dirty="0"/>
              <a:t>GGGD is the anchor figure for calculation of a country’s Debt-to-GDP ratio</a:t>
            </a:r>
          </a:p>
          <a:p>
            <a:pPr marL="285750" indent="-285750">
              <a:buFont typeface="Arial" panose="020B0604020202020204" pitchFamily="34" charset="0"/>
              <a:buChar char="•"/>
            </a:pPr>
            <a:r>
              <a:rPr lang="en-GB" sz="2400" dirty="0"/>
              <a:t>The ‘shadow liability’ remains the responsibility of the public </a:t>
            </a:r>
          </a:p>
        </p:txBody>
      </p:sp>
    </p:spTree>
    <p:extLst>
      <p:ext uri="{BB962C8B-B14F-4D97-AF65-F5344CB8AC3E}">
        <p14:creationId xmlns:p14="http://schemas.microsoft.com/office/powerpoint/2010/main" val="395541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D739C-7D4A-9687-008B-3AF4A9C10B66}"/>
              </a:ext>
            </a:extLst>
          </p:cNvPr>
          <p:cNvSpPr>
            <a:spLocks noGrp="1"/>
          </p:cNvSpPr>
          <p:nvPr>
            <p:ph type="title"/>
          </p:nvPr>
        </p:nvSpPr>
        <p:spPr/>
        <p:txBody>
          <a:bodyPr/>
          <a:lstStyle/>
          <a:p>
            <a:r>
              <a:rPr lang="en-GB" dirty="0"/>
              <a:t>Shadow debts – borrowings the public is liable for</a:t>
            </a:r>
          </a:p>
        </p:txBody>
      </p:sp>
      <p:graphicFrame>
        <p:nvGraphicFramePr>
          <p:cNvPr id="4" name="Table 4">
            <a:extLst>
              <a:ext uri="{FF2B5EF4-FFF2-40B4-BE49-F238E27FC236}">
                <a16:creationId xmlns:a16="http://schemas.microsoft.com/office/drawing/2014/main" id="{4FCA6B3B-F237-CD9C-0181-F7F8E0B85FD9}"/>
              </a:ext>
            </a:extLst>
          </p:cNvPr>
          <p:cNvGraphicFramePr>
            <a:graphicFrameLocks noGrp="1"/>
          </p:cNvGraphicFramePr>
          <p:nvPr>
            <p:ph idx="1"/>
            <p:extLst>
              <p:ext uri="{D42A27DB-BD31-4B8C-83A1-F6EECF244321}">
                <p14:modId xmlns:p14="http://schemas.microsoft.com/office/powerpoint/2010/main" val="3923116380"/>
              </p:ext>
            </p:extLst>
          </p:nvPr>
        </p:nvGraphicFramePr>
        <p:xfrm>
          <a:off x="1511061" y="1637581"/>
          <a:ext cx="7305136" cy="3708400"/>
        </p:xfrm>
        <a:graphic>
          <a:graphicData uri="http://schemas.openxmlformats.org/drawingml/2006/table">
            <a:tbl>
              <a:tblPr firstRow="1" bandRow="1">
                <a:tableStyleId>{5C22544A-7EE6-4342-B048-85BDC9FD1C3A}</a:tableStyleId>
              </a:tblPr>
              <a:tblGrid>
                <a:gridCol w="4613694">
                  <a:extLst>
                    <a:ext uri="{9D8B030D-6E8A-4147-A177-3AD203B41FA5}">
                      <a16:colId xmlns:a16="http://schemas.microsoft.com/office/drawing/2014/main" val="1482623022"/>
                    </a:ext>
                  </a:extLst>
                </a:gridCol>
                <a:gridCol w="2691442">
                  <a:extLst>
                    <a:ext uri="{9D8B030D-6E8A-4147-A177-3AD203B41FA5}">
                      <a16:colId xmlns:a16="http://schemas.microsoft.com/office/drawing/2014/main" val="4221722840"/>
                    </a:ext>
                  </a:extLst>
                </a:gridCol>
              </a:tblGrid>
              <a:tr h="370840">
                <a:tc>
                  <a:txBody>
                    <a:bodyPr/>
                    <a:lstStyle/>
                    <a:p>
                      <a:pPr algn="ctr"/>
                      <a:r>
                        <a:rPr lang="en-GB" dirty="0"/>
                        <a:t>Category</a:t>
                      </a:r>
                    </a:p>
                  </a:txBody>
                  <a:tcPr/>
                </a:tc>
                <a:tc>
                  <a:txBody>
                    <a:bodyPr/>
                    <a:lstStyle/>
                    <a:p>
                      <a:pPr algn="ctr"/>
                      <a:r>
                        <a:rPr lang="en-GB" dirty="0"/>
                        <a:t>Amount in EUR billions</a:t>
                      </a:r>
                    </a:p>
                  </a:txBody>
                  <a:tcPr/>
                </a:tc>
                <a:extLst>
                  <a:ext uri="{0D108BD9-81ED-4DB2-BD59-A6C34878D82A}">
                    <a16:rowId xmlns:a16="http://schemas.microsoft.com/office/drawing/2014/main" val="3838596055"/>
                  </a:ext>
                </a:extLst>
              </a:tr>
              <a:tr h="370840">
                <a:tc>
                  <a:txBody>
                    <a:bodyPr/>
                    <a:lstStyle/>
                    <a:p>
                      <a:r>
                        <a:rPr lang="en-GB" dirty="0"/>
                        <a:t>The European Union legal entity</a:t>
                      </a:r>
                    </a:p>
                  </a:txBody>
                  <a:tcPr/>
                </a:tc>
                <a:tc>
                  <a:txBody>
                    <a:bodyPr/>
                    <a:lstStyle/>
                    <a:p>
                      <a:pPr algn="r"/>
                      <a:r>
                        <a:rPr lang="en-GB" dirty="0"/>
                        <a:t>174.8</a:t>
                      </a:r>
                    </a:p>
                  </a:txBody>
                  <a:tcPr/>
                </a:tc>
                <a:extLst>
                  <a:ext uri="{0D108BD9-81ED-4DB2-BD59-A6C34878D82A}">
                    <a16:rowId xmlns:a16="http://schemas.microsoft.com/office/drawing/2014/main" val="768338652"/>
                  </a:ext>
                </a:extLst>
              </a:tr>
              <a:tr h="370840">
                <a:tc>
                  <a:txBody>
                    <a:bodyPr/>
                    <a:lstStyle/>
                    <a:p>
                      <a:r>
                        <a:rPr lang="en-GB" dirty="0"/>
                        <a:t>Other public sector entities</a:t>
                      </a:r>
                    </a:p>
                  </a:txBody>
                  <a:tcPr/>
                </a:tc>
                <a:tc>
                  <a:txBody>
                    <a:bodyPr/>
                    <a:lstStyle/>
                    <a:p>
                      <a:pPr algn="r"/>
                      <a:r>
                        <a:rPr lang="en-GB" dirty="0"/>
                        <a:t>1,993.4</a:t>
                      </a:r>
                    </a:p>
                  </a:txBody>
                  <a:tcPr/>
                </a:tc>
                <a:extLst>
                  <a:ext uri="{0D108BD9-81ED-4DB2-BD59-A6C34878D82A}">
                    <a16:rowId xmlns:a16="http://schemas.microsoft.com/office/drawing/2014/main" val="3633184790"/>
                  </a:ext>
                </a:extLst>
              </a:tr>
              <a:tr h="370840">
                <a:tc>
                  <a:txBody>
                    <a:bodyPr/>
                    <a:lstStyle/>
                    <a:p>
                      <a:r>
                        <a:rPr lang="en-GB" dirty="0"/>
                        <a:t>Structures like </a:t>
                      </a:r>
                      <a:r>
                        <a:rPr lang="en-GB" dirty="0" err="1"/>
                        <a:t>InvestEU</a:t>
                      </a:r>
                      <a:endParaRPr lang="en-GB" dirty="0"/>
                    </a:p>
                  </a:txBody>
                  <a:tcPr/>
                </a:tc>
                <a:tc>
                  <a:txBody>
                    <a:bodyPr/>
                    <a:lstStyle/>
                    <a:p>
                      <a:pPr algn="r"/>
                      <a:r>
                        <a:rPr lang="en-GB" dirty="0"/>
                        <a:t>1,246.1</a:t>
                      </a:r>
                    </a:p>
                  </a:txBody>
                  <a:tcPr/>
                </a:tc>
                <a:extLst>
                  <a:ext uri="{0D108BD9-81ED-4DB2-BD59-A6C34878D82A}">
                    <a16:rowId xmlns:a16="http://schemas.microsoft.com/office/drawing/2014/main" val="2517883115"/>
                  </a:ext>
                </a:extLst>
              </a:tr>
              <a:tr h="370840">
                <a:tc>
                  <a:txBody>
                    <a:bodyPr/>
                    <a:lstStyle/>
                    <a:p>
                      <a:r>
                        <a:rPr lang="en-GB" dirty="0"/>
                        <a:t>Net debts in TARGET2 payment system</a:t>
                      </a:r>
                    </a:p>
                  </a:txBody>
                  <a:tcPr/>
                </a:tc>
                <a:tc>
                  <a:txBody>
                    <a:bodyPr/>
                    <a:lstStyle/>
                    <a:p>
                      <a:pPr algn="r"/>
                      <a:r>
                        <a:rPr lang="en-GB" dirty="0"/>
                        <a:t>1,457.2</a:t>
                      </a:r>
                    </a:p>
                  </a:txBody>
                  <a:tcPr/>
                </a:tc>
                <a:extLst>
                  <a:ext uri="{0D108BD9-81ED-4DB2-BD59-A6C34878D82A}">
                    <a16:rowId xmlns:a16="http://schemas.microsoft.com/office/drawing/2014/main" val="2337430625"/>
                  </a:ext>
                </a:extLst>
              </a:tr>
              <a:tr h="370840">
                <a:tc>
                  <a:txBody>
                    <a:bodyPr/>
                    <a:lstStyle/>
                    <a:p>
                      <a:r>
                        <a:rPr lang="en-GB" dirty="0"/>
                        <a:t>Gross debts in TARGET2 payment system</a:t>
                      </a:r>
                    </a:p>
                  </a:txBody>
                  <a:tcPr/>
                </a:tc>
                <a:tc>
                  <a:txBody>
                    <a:bodyPr/>
                    <a:lstStyle/>
                    <a:p>
                      <a:pPr algn="r"/>
                      <a:r>
                        <a:rPr lang="en-GB" dirty="0"/>
                        <a:t>1,500.1</a:t>
                      </a:r>
                    </a:p>
                  </a:txBody>
                  <a:tcPr/>
                </a:tc>
                <a:extLst>
                  <a:ext uri="{0D108BD9-81ED-4DB2-BD59-A6C34878D82A}">
                    <a16:rowId xmlns:a16="http://schemas.microsoft.com/office/drawing/2014/main" val="4154122452"/>
                  </a:ext>
                </a:extLst>
              </a:tr>
              <a:tr h="370840">
                <a:tc>
                  <a:txBody>
                    <a:bodyPr/>
                    <a:lstStyle/>
                    <a:p>
                      <a:r>
                        <a:rPr lang="en-GB" dirty="0"/>
                        <a:t>Total at end of 2021</a:t>
                      </a:r>
                    </a:p>
                  </a:txBody>
                  <a:tcPr/>
                </a:tc>
                <a:tc>
                  <a:txBody>
                    <a:bodyPr/>
                    <a:lstStyle/>
                    <a:p>
                      <a:pPr algn="r"/>
                      <a:r>
                        <a:rPr lang="en-GB" dirty="0"/>
                        <a:t>6,371.6</a:t>
                      </a:r>
                    </a:p>
                  </a:txBody>
                  <a:tcPr/>
                </a:tc>
                <a:extLst>
                  <a:ext uri="{0D108BD9-81ED-4DB2-BD59-A6C34878D82A}">
                    <a16:rowId xmlns:a16="http://schemas.microsoft.com/office/drawing/2014/main" val="3553552691"/>
                  </a:ext>
                </a:extLst>
              </a:tr>
              <a:tr h="370840">
                <a:tc>
                  <a:txBody>
                    <a:bodyPr/>
                    <a:lstStyle/>
                    <a:p>
                      <a:r>
                        <a:rPr lang="en-GB" dirty="0"/>
                        <a:t>Percentage of 2021 EU GDP</a:t>
                      </a:r>
                    </a:p>
                  </a:txBody>
                  <a:tcPr/>
                </a:tc>
                <a:tc>
                  <a:txBody>
                    <a:bodyPr/>
                    <a:lstStyle/>
                    <a:p>
                      <a:pPr algn="r"/>
                      <a:r>
                        <a:rPr lang="en-GB" dirty="0"/>
                        <a:t>44%</a:t>
                      </a:r>
                    </a:p>
                  </a:txBody>
                  <a:tcPr/>
                </a:tc>
                <a:extLst>
                  <a:ext uri="{0D108BD9-81ED-4DB2-BD59-A6C34878D82A}">
                    <a16:rowId xmlns:a16="http://schemas.microsoft.com/office/drawing/2014/main" val="2191316574"/>
                  </a:ext>
                </a:extLst>
              </a:tr>
              <a:tr h="370840">
                <a:tc>
                  <a:txBody>
                    <a:bodyPr/>
                    <a:lstStyle/>
                    <a:p>
                      <a:r>
                        <a:rPr lang="en-GB" dirty="0"/>
                        <a:t>EU’s 2021 ratio of Debt-to-GDP based on GGGD</a:t>
                      </a:r>
                    </a:p>
                  </a:txBody>
                  <a:tcPr/>
                </a:tc>
                <a:tc>
                  <a:txBody>
                    <a:bodyPr/>
                    <a:lstStyle/>
                    <a:p>
                      <a:pPr algn="r"/>
                      <a:r>
                        <a:rPr lang="en-GB" dirty="0"/>
                        <a:t>90%</a:t>
                      </a:r>
                    </a:p>
                  </a:txBody>
                  <a:tcPr/>
                </a:tc>
                <a:extLst>
                  <a:ext uri="{0D108BD9-81ED-4DB2-BD59-A6C34878D82A}">
                    <a16:rowId xmlns:a16="http://schemas.microsoft.com/office/drawing/2014/main" val="4178704235"/>
                  </a:ext>
                </a:extLst>
              </a:tr>
              <a:tr h="370840">
                <a:tc>
                  <a:txBody>
                    <a:bodyPr/>
                    <a:lstStyle/>
                    <a:p>
                      <a:r>
                        <a:rPr lang="en-GB" dirty="0"/>
                        <a:t>Revised ratio with shadow debts added</a:t>
                      </a:r>
                    </a:p>
                  </a:txBody>
                  <a:tcPr/>
                </a:tc>
                <a:tc>
                  <a:txBody>
                    <a:bodyPr/>
                    <a:lstStyle/>
                    <a:p>
                      <a:pPr algn="r"/>
                      <a:r>
                        <a:rPr lang="en-GB" dirty="0"/>
                        <a:t>134%</a:t>
                      </a:r>
                    </a:p>
                  </a:txBody>
                  <a:tcPr/>
                </a:tc>
                <a:extLst>
                  <a:ext uri="{0D108BD9-81ED-4DB2-BD59-A6C34878D82A}">
                    <a16:rowId xmlns:a16="http://schemas.microsoft.com/office/drawing/2014/main" val="2475844762"/>
                  </a:ext>
                </a:extLst>
              </a:tr>
            </a:tbl>
          </a:graphicData>
        </a:graphic>
      </p:graphicFrame>
    </p:spTree>
    <p:extLst>
      <p:ext uri="{BB962C8B-B14F-4D97-AF65-F5344CB8AC3E}">
        <p14:creationId xmlns:p14="http://schemas.microsoft.com/office/powerpoint/2010/main" val="1938187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242B4-7677-0373-BBFE-421054A001BF}"/>
              </a:ext>
            </a:extLst>
          </p:cNvPr>
          <p:cNvSpPr>
            <a:spLocks noGrp="1"/>
          </p:cNvSpPr>
          <p:nvPr>
            <p:ph type="title"/>
          </p:nvPr>
        </p:nvSpPr>
        <p:spPr>
          <a:xfrm>
            <a:off x="838200" y="594442"/>
            <a:ext cx="9936192" cy="690098"/>
          </a:xfrm>
        </p:spPr>
        <p:txBody>
          <a:bodyPr>
            <a:normAutofit fontScale="90000"/>
          </a:bodyPr>
          <a:lstStyle/>
          <a:p>
            <a:r>
              <a:rPr lang="en-GB" dirty="0"/>
              <a:t>Shadow contingent liabilities – risks and guarantees that the public could be called upon to pay up for</a:t>
            </a:r>
          </a:p>
        </p:txBody>
      </p:sp>
      <p:graphicFrame>
        <p:nvGraphicFramePr>
          <p:cNvPr id="4" name="Table 4">
            <a:extLst>
              <a:ext uri="{FF2B5EF4-FFF2-40B4-BE49-F238E27FC236}">
                <a16:creationId xmlns:a16="http://schemas.microsoft.com/office/drawing/2014/main" id="{69BB806B-81A6-03A8-6FFD-AFF179BB4913}"/>
              </a:ext>
            </a:extLst>
          </p:cNvPr>
          <p:cNvGraphicFramePr>
            <a:graphicFrameLocks noGrp="1"/>
          </p:cNvGraphicFramePr>
          <p:nvPr>
            <p:ph idx="1"/>
            <p:extLst>
              <p:ext uri="{D42A27DB-BD31-4B8C-83A1-F6EECF244321}">
                <p14:modId xmlns:p14="http://schemas.microsoft.com/office/powerpoint/2010/main" val="1220343416"/>
              </p:ext>
            </p:extLst>
          </p:nvPr>
        </p:nvGraphicFramePr>
        <p:xfrm>
          <a:off x="1433423" y="1480867"/>
          <a:ext cx="8176403" cy="4450080"/>
        </p:xfrm>
        <a:graphic>
          <a:graphicData uri="http://schemas.openxmlformats.org/drawingml/2006/table">
            <a:tbl>
              <a:tblPr firstRow="1" bandRow="1">
                <a:tableStyleId>{5C22544A-7EE6-4342-B048-85BDC9FD1C3A}</a:tableStyleId>
              </a:tblPr>
              <a:tblGrid>
                <a:gridCol w="5467709">
                  <a:extLst>
                    <a:ext uri="{9D8B030D-6E8A-4147-A177-3AD203B41FA5}">
                      <a16:colId xmlns:a16="http://schemas.microsoft.com/office/drawing/2014/main" val="1241446917"/>
                    </a:ext>
                  </a:extLst>
                </a:gridCol>
                <a:gridCol w="2708694">
                  <a:extLst>
                    <a:ext uri="{9D8B030D-6E8A-4147-A177-3AD203B41FA5}">
                      <a16:colId xmlns:a16="http://schemas.microsoft.com/office/drawing/2014/main" val="2626674714"/>
                    </a:ext>
                  </a:extLst>
                </a:gridCol>
              </a:tblGrid>
              <a:tr h="370840">
                <a:tc>
                  <a:txBody>
                    <a:bodyPr/>
                    <a:lstStyle/>
                    <a:p>
                      <a:pPr algn="ctr"/>
                      <a:r>
                        <a:rPr lang="en-GB" dirty="0"/>
                        <a:t>Category</a:t>
                      </a:r>
                    </a:p>
                  </a:txBody>
                  <a:tcPr/>
                </a:tc>
                <a:tc>
                  <a:txBody>
                    <a:bodyPr/>
                    <a:lstStyle/>
                    <a:p>
                      <a:pPr algn="ctr"/>
                      <a:r>
                        <a:rPr lang="en-GB" dirty="0"/>
                        <a:t>Amount in EUR billions</a:t>
                      </a:r>
                    </a:p>
                  </a:txBody>
                  <a:tcPr/>
                </a:tc>
                <a:extLst>
                  <a:ext uri="{0D108BD9-81ED-4DB2-BD59-A6C34878D82A}">
                    <a16:rowId xmlns:a16="http://schemas.microsoft.com/office/drawing/2014/main" val="3991687459"/>
                  </a:ext>
                </a:extLst>
              </a:tr>
              <a:tr h="370840">
                <a:tc>
                  <a:txBody>
                    <a:bodyPr/>
                    <a:lstStyle/>
                    <a:p>
                      <a:r>
                        <a:rPr lang="en-GB" dirty="0"/>
                        <a:t>The European Union legal entity</a:t>
                      </a:r>
                    </a:p>
                  </a:txBody>
                  <a:tcPr/>
                </a:tc>
                <a:tc>
                  <a:txBody>
                    <a:bodyPr/>
                    <a:lstStyle/>
                    <a:p>
                      <a:pPr algn="r"/>
                      <a:r>
                        <a:rPr lang="en-GB" dirty="0"/>
                        <a:t>792.7</a:t>
                      </a:r>
                    </a:p>
                  </a:txBody>
                  <a:tcPr/>
                </a:tc>
                <a:extLst>
                  <a:ext uri="{0D108BD9-81ED-4DB2-BD59-A6C34878D82A}">
                    <a16:rowId xmlns:a16="http://schemas.microsoft.com/office/drawing/2014/main" val="778601872"/>
                  </a:ext>
                </a:extLst>
              </a:tr>
              <a:tr h="370840">
                <a:tc>
                  <a:txBody>
                    <a:bodyPr/>
                    <a:lstStyle/>
                    <a:p>
                      <a:r>
                        <a:rPr lang="en-GB" dirty="0"/>
                        <a:t>The European Financial Stability Facility</a:t>
                      </a:r>
                    </a:p>
                  </a:txBody>
                  <a:tcPr/>
                </a:tc>
                <a:tc>
                  <a:txBody>
                    <a:bodyPr/>
                    <a:lstStyle/>
                    <a:p>
                      <a:pPr algn="r"/>
                      <a:r>
                        <a:rPr lang="en-GB" dirty="0"/>
                        <a:t>190.9</a:t>
                      </a:r>
                    </a:p>
                  </a:txBody>
                  <a:tcPr/>
                </a:tc>
                <a:extLst>
                  <a:ext uri="{0D108BD9-81ED-4DB2-BD59-A6C34878D82A}">
                    <a16:rowId xmlns:a16="http://schemas.microsoft.com/office/drawing/2014/main" val="860372008"/>
                  </a:ext>
                </a:extLst>
              </a:tr>
              <a:tr h="370840">
                <a:tc>
                  <a:txBody>
                    <a:bodyPr/>
                    <a:lstStyle/>
                    <a:p>
                      <a:r>
                        <a:rPr lang="en-GB" dirty="0"/>
                        <a:t>The European Stability Mechanism</a:t>
                      </a:r>
                    </a:p>
                  </a:txBody>
                  <a:tcPr/>
                </a:tc>
                <a:tc>
                  <a:txBody>
                    <a:bodyPr/>
                    <a:lstStyle/>
                    <a:p>
                      <a:pPr algn="r"/>
                      <a:r>
                        <a:rPr lang="en-GB" dirty="0"/>
                        <a:t>332.0</a:t>
                      </a:r>
                    </a:p>
                  </a:txBody>
                  <a:tcPr/>
                </a:tc>
                <a:extLst>
                  <a:ext uri="{0D108BD9-81ED-4DB2-BD59-A6C34878D82A}">
                    <a16:rowId xmlns:a16="http://schemas.microsoft.com/office/drawing/2014/main" val="1694979930"/>
                  </a:ext>
                </a:extLst>
              </a:tr>
              <a:tr h="370840">
                <a:tc>
                  <a:txBody>
                    <a:bodyPr/>
                    <a:lstStyle/>
                    <a:p>
                      <a:r>
                        <a:rPr lang="en-GB" dirty="0"/>
                        <a:t>The European Investment Bank</a:t>
                      </a:r>
                    </a:p>
                  </a:txBody>
                  <a:tcPr/>
                </a:tc>
                <a:tc>
                  <a:txBody>
                    <a:bodyPr/>
                    <a:lstStyle/>
                    <a:p>
                      <a:pPr algn="r"/>
                      <a:r>
                        <a:rPr lang="en-GB" dirty="0"/>
                        <a:t>226.5</a:t>
                      </a:r>
                    </a:p>
                  </a:txBody>
                  <a:tcPr/>
                </a:tc>
                <a:extLst>
                  <a:ext uri="{0D108BD9-81ED-4DB2-BD59-A6C34878D82A}">
                    <a16:rowId xmlns:a16="http://schemas.microsoft.com/office/drawing/2014/main" val="1826330658"/>
                  </a:ext>
                </a:extLst>
              </a:tr>
              <a:tr h="370840">
                <a:tc>
                  <a:txBody>
                    <a:bodyPr/>
                    <a:lstStyle/>
                    <a:p>
                      <a:r>
                        <a:rPr lang="en-GB" dirty="0"/>
                        <a:t>The European Guarantee Fund</a:t>
                      </a:r>
                    </a:p>
                  </a:txBody>
                  <a:tcPr/>
                </a:tc>
                <a:tc>
                  <a:txBody>
                    <a:bodyPr/>
                    <a:lstStyle/>
                    <a:p>
                      <a:pPr algn="r"/>
                      <a:r>
                        <a:rPr lang="en-GB" dirty="0"/>
                        <a:t>23.2</a:t>
                      </a:r>
                    </a:p>
                  </a:txBody>
                  <a:tcPr/>
                </a:tc>
                <a:extLst>
                  <a:ext uri="{0D108BD9-81ED-4DB2-BD59-A6C34878D82A}">
                    <a16:rowId xmlns:a16="http://schemas.microsoft.com/office/drawing/2014/main" val="1985284068"/>
                  </a:ext>
                </a:extLst>
              </a:tr>
              <a:tr h="370840">
                <a:tc>
                  <a:txBody>
                    <a:bodyPr/>
                    <a:lstStyle/>
                    <a:p>
                      <a:r>
                        <a:rPr lang="en-GB" dirty="0"/>
                        <a:t>‘Market losses’ on European Central Bank programmes</a:t>
                      </a:r>
                    </a:p>
                  </a:txBody>
                  <a:tcPr/>
                </a:tc>
                <a:tc>
                  <a:txBody>
                    <a:bodyPr/>
                    <a:lstStyle/>
                    <a:p>
                      <a:pPr algn="r"/>
                      <a:r>
                        <a:rPr lang="en-GB" dirty="0"/>
                        <a:t>826.0</a:t>
                      </a:r>
                    </a:p>
                  </a:txBody>
                  <a:tcPr/>
                </a:tc>
                <a:extLst>
                  <a:ext uri="{0D108BD9-81ED-4DB2-BD59-A6C34878D82A}">
                    <a16:rowId xmlns:a16="http://schemas.microsoft.com/office/drawing/2014/main" val="3120882748"/>
                  </a:ext>
                </a:extLst>
              </a:tr>
              <a:tr h="370840">
                <a:tc>
                  <a:txBody>
                    <a:bodyPr/>
                    <a:lstStyle/>
                    <a:p>
                      <a:r>
                        <a:rPr lang="en-GB" dirty="0"/>
                        <a:t>‘Credit losses’ on European Central Bank programmes</a:t>
                      </a:r>
                    </a:p>
                  </a:txBody>
                  <a:tcPr/>
                </a:tc>
                <a:tc>
                  <a:txBody>
                    <a:bodyPr/>
                    <a:lstStyle/>
                    <a:p>
                      <a:pPr algn="r"/>
                      <a:r>
                        <a:rPr lang="en-GB" dirty="0"/>
                        <a:t>1,419.8</a:t>
                      </a:r>
                    </a:p>
                  </a:txBody>
                  <a:tcPr/>
                </a:tc>
                <a:extLst>
                  <a:ext uri="{0D108BD9-81ED-4DB2-BD59-A6C34878D82A}">
                    <a16:rowId xmlns:a16="http://schemas.microsoft.com/office/drawing/2014/main" val="1391967045"/>
                  </a:ext>
                </a:extLst>
              </a:tr>
              <a:tr h="370840">
                <a:tc>
                  <a:txBody>
                    <a:bodyPr/>
                    <a:lstStyle/>
                    <a:p>
                      <a:r>
                        <a:rPr lang="en-GB" dirty="0"/>
                        <a:t>Total</a:t>
                      </a:r>
                    </a:p>
                  </a:txBody>
                  <a:tcPr/>
                </a:tc>
                <a:tc>
                  <a:txBody>
                    <a:bodyPr/>
                    <a:lstStyle/>
                    <a:p>
                      <a:pPr algn="r"/>
                      <a:r>
                        <a:rPr lang="en-GB" dirty="0"/>
                        <a:t>3,811.1</a:t>
                      </a:r>
                    </a:p>
                  </a:txBody>
                  <a:tcPr/>
                </a:tc>
                <a:extLst>
                  <a:ext uri="{0D108BD9-81ED-4DB2-BD59-A6C34878D82A}">
                    <a16:rowId xmlns:a16="http://schemas.microsoft.com/office/drawing/2014/main" val="2383607090"/>
                  </a:ext>
                </a:extLst>
              </a:tr>
              <a:tr h="370840">
                <a:tc>
                  <a:txBody>
                    <a:bodyPr/>
                    <a:lstStyle/>
                    <a:p>
                      <a:r>
                        <a:rPr lang="en-GB" dirty="0"/>
                        <a:t>Percentage of 2021 EU GDP</a:t>
                      </a:r>
                    </a:p>
                  </a:txBody>
                  <a:tcPr/>
                </a:tc>
                <a:tc>
                  <a:txBody>
                    <a:bodyPr/>
                    <a:lstStyle/>
                    <a:p>
                      <a:pPr algn="r"/>
                      <a:r>
                        <a:rPr lang="en-GB" dirty="0"/>
                        <a:t>26%</a:t>
                      </a:r>
                    </a:p>
                  </a:txBody>
                  <a:tcPr/>
                </a:tc>
                <a:extLst>
                  <a:ext uri="{0D108BD9-81ED-4DB2-BD59-A6C34878D82A}">
                    <a16:rowId xmlns:a16="http://schemas.microsoft.com/office/drawing/2014/main" val="3417299974"/>
                  </a:ext>
                </a:extLst>
              </a:tr>
              <a:tr h="370840">
                <a:tc>
                  <a:txBody>
                    <a:bodyPr/>
                    <a:lstStyle/>
                    <a:p>
                      <a:r>
                        <a:rPr lang="en-GB" dirty="0"/>
                        <a:t>EU’s 2021 Debt-to-GDP with shadow debts added</a:t>
                      </a:r>
                    </a:p>
                  </a:txBody>
                  <a:tcPr/>
                </a:tc>
                <a:tc>
                  <a:txBody>
                    <a:bodyPr/>
                    <a:lstStyle/>
                    <a:p>
                      <a:pPr algn="r"/>
                      <a:r>
                        <a:rPr lang="en-GB" dirty="0"/>
                        <a:t>134%</a:t>
                      </a:r>
                    </a:p>
                  </a:txBody>
                  <a:tcPr/>
                </a:tc>
                <a:extLst>
                  <a:ext uri="{0D108BD9-81ED-4DB2-BD59-A6C34878D82A}">
                    <a16:rowId xmlns:a16="http://schemas.microsoft.com/office/drawing/2014/main" val="629021316"/>
                  </a:ext>
                </a:extLst>
              </a:tr>
              <a:tr h="370840">
                <a:tc>
                  <a:txBody>
                    <a:bodyPr/>
                    <a:lstStyle/>
                    <a:p>
                      <a:r>
                        <a:rPr lang="en-GB" dirty="0"/>
                        <a:t>Revised ratio with shadow contingent liabilities added</a:t>
                      </a:r>
                    </a:p>
                  </a:txBody>
                  <a:tcPr/>
                </a:tc>
                <a:tc>
                  <a:txBody>
                    <a:bodyPr/>
                    <a:lstStyle/>
                    <a:p>
                      <a:pPr algn="r"/>
                      <a:r>
                        <a:rPr lang="en-GB" dirty="0"/>
                        <a:t>160%</a:t>
                      </a:r>
                    </a:p>
                  </a:txBody>
                  <a:tcPr/>
                </a:tc>
                <a:extLst>
                  <a:ext uri="{0D108BD9-81ED-4DB2-BD59-A6C34878D82A}">
                    <a16:rowId xmlns:a16="http://schemas.microsoft.com/office/drawing/2014/main" val="2466006091"/>
                  </a:ext>
                </a:extLst>
              </a:tr>
            </a:tbl>
          </a:graphicData>
        </a:graphic>
      </p:graphicFrame>
    </p:spTree>
    <p:extLst>
      <p:ext uri="{BB962C8B-B14F-4D97-AF65-F5344CB8AC3E}">
        <p14:creationId xmlns:p14="http://schemas.microsoft.com/office/powerpoint/2010/main" val="94857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5B4"/>
                </a:solidFill>
              </a:rPr>
              <a:t>Theoretical basis of public interventions</a:t>
            </a:r>
          </a:p>
        </p:txBody>
      </p:sp>
      <p:sp>
        <p:nvSpPr>
          <p:cNvPr id="3" name="Content Placeholder 2"/>
          <p:cNvSpPr>
            <a:spLocks noGrp="1"/>
          </p:cNvSpPr>
          <p:nvPr>
            <p:ph idx="1"/>
          </p:nvPr>
        </p:nvSpPr>
        <p:spPr>
          <a:xfrm>
            <a:off x="838199" y="1500996"/>
            <a:ext cx="10867845" cy="4563821"/>
          </a:xfrm>
        </p:spPr>
        <p:txBody>
          <a:bodyPr>
            <a:normAutofit fontScale="92500" lnSpcReduction="10000"/>
          </a:bodyPr>
          <a:lstStyle/>
          <a:p>
            <a:r>
              <a:rPr lang="en-US" dirty="0"/>
              <a:t>Keynesian economics:</a:t>
            </a:r>
          </a:p>
          <a:p>
            <a:pPr lvl="1">
              <a:buFont typeface="Wingdings" panose="05000000000000000000" pitchFamily="2" charset="2"/>
              <a:buChar char="Ø"/>
            </a:pPr>
            <a:r>
              <a:rPr lang="en-US" dirty="0"/>
              <a:t>Public sector involvement to stimulate and accelerate the economic cycle</a:t>
            </a:r>
          </a:p>
          <a:p>
            <a:pPr lvl="1">
              <a:buFont typeface="Wingdings" panose="05000000000000000000" pitchFamily="2" charset="2"/>
              <a:buChar char="Ø"/>
            </a:pPr>
            <a:r>
              <a:rPr lang="en-US" dirty="0"/>
              <a:t>Creates new infrastructure assets that enable and encourage private sector growth in the medium term</a:t>
            </a:r>
          </a:p>
          <a:p>
            <a:r>
              <a:rPr lang="en-US" dirty="0"/>
              <a:t>Risks:</a:t>
            </a:r>
          </a:p>
          <a:p>
            <a:pPr lvl="1">
              <a:buFont typeface="Wingdings" panose="05000000000000000000" pitchFamily="2" charset="2"/>
              <a:buChar char="Ø"/>
            </a:pPr>
            <a:r>
              <a:rPr lang="en-US" dirty="0"/>
              <a:t>Displacement of the private sector</a:t>
            </a:r>
          </a:p>
          <a:p>
            <a:pPr lvl="1">
              <a:buFont typeface="Wingdings" panose="05000000000000000000" pitchFamily="2" charset="2"/>
              <a:buChar char="Ø"/>
            </a:pPr>
            <a:r>
              <a:rPr lang="en-US" dirty="0"/>
              <a:t>Private sector efforts are channeled only into areas enjoying political </a:t>
            </a:r>
            <a:r>
              <a:rPr lang="en-US" dirty="0" err="1"/>
              <a:t>favour</a:t>
            </a:r>
            <a:r>
              <a:rPr lang="en-US" dirty="0"/>
              <a:t> within a so-called ‘public-private partnership’</a:t>
            </a:r>
          </a:p>
          <a:p>
            <a:pPr lvl="1">
              <a:buFont typeface="Wingdings" panose="05000000000000000000" pitchFamily="2" charset="2"/>
              <a:buChar char="Ø"/>
            </a:pPr>
            <a:r>
              <a:rPr lang="en-US" dirty="0"/>
              <a:t>The private sector enjoys such high returns on public sector risk (i.e. very low risk) that it avoids entrepreneurial risk-taking</a:t>
            </a:r>
          </a:p>
          <a:p>
            <a:pPr lvl="1">
              <a:buFont typeface="Wingdings" panose="05000000000000000000" pitchFamily="2" charset="2"/>
              <a:buChar char="Ø"/>
            </a:pPr>
            <a:r>
              <a:rPr lang="en-US" dirty="0"/>
              <a:t>The new infrastructural assets are actually replacement capacity</a:t>
            </a:r>
          </a:p>
          <a:p>
            <a:pPr lvl="1">
              <a:buFont typeface="Wingdings" panose="05000000000000000000" pitchFamily="2" charset="2"/>
              <a:buChar char="Ø"/>
            </a:pPr>
            <a:r>
              <a:rPr lang="en-US" dirty="0"/>
              <a:t>There is no pull-through of economic growth in the medium term and the deferred cost of the schemes is deflationary</a:t>
            </a:r>
          </a:p>
        </p:txBody>
      </p:sp>
    </p:spTree>
    <p:extLst>
      <p:ext uri="{BB962C8B-B14F-4D97-AF65-F5344CB8AC3E}">
        <p14:creationId xmlns:p14="http://schemas.microsoft.com/office/powerpoint/2010/main" val="306204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F16B-2A5C-2196-010A-A3993300ACCD}"/>
              </a:ext>
            </a:extLst>
          </p:cNvPr>
          <p:cNvSpPr>
            <a:spLocks noGrp="1"/>
          </p:cNvSpPr>
          <p:nvPr>
            <p:ph type="title"/>
          </p:nvPr>
        </p:nvSpPr>
        <p:spPr/>
        <p:txBody>
          <a:bodyPr/>
          <a:lstStyle/>
          <a:p>
            <a:r>
              <a:rPr lang="en-GB" dirty="0"/>
              <a:t>EU’s trajectory of debts and GDP</a:t>
            </a:r>
          </a:p>
        </p:txBody>
      </p:sp>
      <p:graphicFrame>
        <p:nvGraphicFramePr>
          <p:cNvPr id="4" name="Table 4">
            <a:extLst>
              <a:ext uri="{FF2B5EF4-FFF2-40B4-BE49-F238E27FC236}">
                <a16:creationId xmlns:a16="http://schemas.microsoft.com/office/drawing/2014/main" id="{9A1D8884-1459-9CA7-05A1-B6DE1A0C4270}"/>
              </a:ext>
            </a:extLst>
          </p:cNvPr>
          <p:cNvGraphicFramePr>
            <a:graphicFrameLocks noGrp="1"/>
          </p:cNvGraphicFramePr>
          <p:nvPr>
            <p:ph idx="1"/>
            <p:extLst>
              <p:ext uri="{D42A27DB-BD31-4B8C-83A1-F6EECF244321}">
                <p14:modId xmlns:p14="http://schemas.microsoft.com/office/powerpoint/2010/main" val="2142047920"/>
              </p:ext>
            </p:extLst>
          </p:nvPr>
        </p:nvGraphicFramePr>
        <p:xfrm>
          <a:off x="753210" y="1413295"/>
          <a:ext cx="9461741" cy="2225040"/>
        </p:xfrm>
        <a:graphic>
          <a:graphicData uri="http://schemas.openxmlformats.org/drawingml/2006/table">
            <a:tbl>
              <a:tblPr firstRow="1" bandRow="1">
                <a:tableStyleId>{5C22544A-7EE6-4342-B048-85BDC9FD1C3A}</a:tableStyleId>
              </a:tblPr>
              <a:tblGrid>
                <a:gridCol w="6468374">
                  <a:extLst>
                    <a:ext uri="{9D8B030D-6E8A-4147-A177-3AD203B41FA5}">
                      <a16:colId xmlns:a16="http://schemas.microsoft.com/office/drawing/2014/main" val="421549972"/>
                    </a:ext>
                  </a:extLst>
                </a:gridCol>
                <a:gridCol w="1570007">
                  <a:extLst>
                    <a:ext uri="{9D8B030D-6E8A-4147-A177-3AD203B41FA5}">
                      <a16:colId xmlns:a16="http://schemas.microsoft.com/office/drawing/2014/main" val="3247194067"/>
                    </a:ext>
                  </a:extLst>
                </a:gridCol>
                <a:gridCol w="1423360">
                  <a:extLst>
                    <a:ext uri="{9D8B030D-6E8A-4147-A177-3AD203B41FA5}">
                      <a16:colId xmlns:a16="http://schemas.microsoft.com/office/drawing/2014/main" val="819712051"/>
                    </a:ext>
                  </a:extLst>
                </a:gridCol>
              </a:tblGrid>
              <a:tr h="370840">
                <a:tc>
                  <a:txBody>
                    <a:bodyPr/>
                    <a:lstStyle/>
                    <a:p>
                      <a:pPr algn="ctr"/>
                      <a:r>
                        <a:rPr lang="en-GB" dirty="0"/>
                        <a:t>Development of indicators</a:t>
                      </a:r>
                    </a:p>
                  </a:txBody>
                  <a:tcPr/>
                </a:tc>
                <a:tc>
                  <a:txBody>
                    <a:bodyPr/>
                    <a:lstStyle/>
                    <a:p>
                      <a:pPr algn="ctr"/>
                      <a:r>
                        <a:rPr lang="en-GB" dirty="0"/>
                        <a:t>Total</a:t>
                      </a:r>
                    </a:p>
                  </a:txBody>
                  <a:tcPr/>
                </a:tc>
                <a:tc>
                  <a:txBody>
                    <a:bodyPr/>
                    <a:lstStyle/>
                    <a:p>
                      <a:pPr algn="ctr"/>
                      <a:r>
                        <a:rPr lang="en-GB" dirty="0"/>
                        <a:t>Per capita</a:t>
                      </a:r>
                    </a:p>
                  </a:txBody>
                  <a:tcPr/>
                </a:tc>
                <a:extLst>
                  <a:ext uri="{0D108BD9-81ED-4DB2-BD59-A6C34878D82A}">
                    <a16:rowId xmlns:a16="http://schemas.microsoft.com/office/drawing/2014/main" val="3437848467"/>
                  </a:ext>
                </a:extLst>
              </a:tr>
              <a:tr h="370840">
                <a:tc>
                  <a:txBody>
                    <a:bodyPr/>
                    <a:lstStyle/>
                    <a:p>
                      <a:r>
                        <a:rPr lang="en-GB" dirty="0"/>
                        <a:t>Estimated annual increase in ‘shadow liabilities’ since 2011</a:t>
                      </a:r>
                    </a:p>
                  </a:txBody>
                  <a:tcPr/>
                </a:tc>
                <a:tc>
                  <a:txBody>
                    <a:bodyPr/>
                    <a:lstStyle/>
                    <a:p>
                      <a:pPr algn="r"/>
                      <a:r>
                        <a:rPr lang="en-GB" sz="1800" kern="1200" dirty="0">
                          <a:solidFill>
                            <a:schemeClr val="dk1"/>
                          </a:solidFill>
                          <a:effectLst/>
                          <a:latin typeface="+mn-lt"/>
                          <a:ea typeface="+mn-ea"/>
                          <a:cs typeface="+mn-cs"/>
                        </a:rPr>
                        <a:t>€400 billion </a:t>
                      </a:r>
                      <a:endParaRPr lang="en-GB" dirty="0"/>
                    </a:p>
                  </a:txBody>
                  <a:tcPr/>
                </a:tc>
                <a:tc>
                  <a:txBody>
                    <a:bodyPr/>
                    <a:lstStyle/>
                    <a:p>
                      <a:pPr algn="r"/>
                      <a:r>
                        <a:rPr lang="en-GB" sz="1800" kern="1200" dirty="0">
                          <a:solidFill>
                            <a:schemeClr val="dk1"/>
                          </a:solidFill>
                          <a:effectLst/>
                          <a:latin typeface="+mn-lt"/>
                          <a:ea typeface="+mn-ea"/>
                          <a:cs typeface="+mn-cs"/>
                        </a:rPr>
                        <a:t>€895 </a:t>
                      </a:r>
                      <a:endParaRPr lang="en-GB" dirty="0"/>
                    </a:p>
                  </a:txBody>
                  <a:tcPr/>
                </a:tc>
                <a:extLst>
                  <a:ext uri="{0D108BD9-81ED-4DB2-BD59-A6C34878D82A}">
                    <a16:rowId xmlns:a16="http://schemas.microsoft.com/office/drawing/2014/main" val="1136232460"/>
                  </a:ext>
                </a:extLst>
              </a:tr>
              <a:tr h="370840">
                <a:tc>
                  <a:txBody>
                    <a:bodyPr/>
                    <a:lstStyle/>
                    <a:p>
                      <a:r>
                        <a:rPr lang="en-GB" dirty="0"/>
                        <a:t>Annual increase in ‘General government gross debt’ since 2011</a:t>
                      </a:r>
                    </a:p>
                  </a:txBody>
                  <a:tcPr/>
                </a:tc>
                <a:tc>
                  <a:txBody>
                    <a:bodyPr/>
                    <a:lstStyle/>
                    <a:p>
                      <a:pPr algn="r"/>
                      <a:r>
                        <a:rPr lang="en-GB" sz="1800" kern="1200" dirty="0">
                          <a:solidFill>
                            <a:schemeClr val="dk1"/>
                          </a:solidFill>
                          <a:effectLst/>
                          <a:latin typeface="+mn-lt"/>
                          <a:ea typeface="+mn-ea"/>
                          <a:cs typeface="+mn-cs"/>
                        </a:rPr>
                        <a:t>€459 billion </a:t>
                      </a:r>
                      <a:endParaRPr lang="en-GB" dirty="0"/>
                    </a:p>
                  </a:txBody>
                  <a:tcPr/>
                </a:tc>
                <a:tc>
                  <a:txBody>
                    <a:bodyPr/>
                    <a:lstStyle/>
                    <a:p>
                      <a:pPr algn="r"/>
                      <a:r>
                        <a:rPr lang="en-GB" sz="1800" kern="1200" dirty="0">
                          <a:solidFill>
                            <a:schemeClr val="dk1"/>
                          </a:solidFill>
                          <a:effectLst/>
                          <a:latin typeface="+mn-lt"/>
                          <a:ea typeface="+mn-ea"/>
                          <a:cs typeface="+mn-cs"/>
                        </a:rPr>
                        <a:t>€1,027</a:t>
                      </a:r>
                      <a:endParaRPr lang="en-GB" dirty="0"/>
                    </a:p>
                  </a:txBody>
                  <a:tcPr/>
                </a:tc>
                <a:extLst>
                  <a:ext uri="{0D108BD9-81ED-4DB2-BD59-A6C34878D82A}">
                    <a16:rowId xmlns:a16="http://schemas.microsoft.com/office/drawing/2014/main" val="370783315"/>
                  </a:ext>
                </a:extLst>
              </a:tr>
              <a:tr h="370840">
                <a:tc>
                  <a:txBody>
                    <a:bodyPr/>
                    <a:lstStyle/>
                    <a:p>
                      <a:r>
                        <a:rPr lang="en-GB" dirty="0"/>
                        <a:t>Total annual increase in public debt and liabilities</a:t>
                      </a:r>
                    </a:p>
                  </a:txBody>
                  <a:tcPr/>
                </a:tc>
                <a:tc>
                  <a:txBody>
                    <a:bodyPr/>
                    <a:lstStyle/>
                    <a:p>
                      <a:pPr algn="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€859 billion</a:t>
                      </a:r>
                      <a:endParaRPr lang="en-GB" dirty="0"/>
                    </a:p>
                  </a:txBody>
                  <a:tcPr/>
                </a:tc>
                <a:tc>
                  <a:txBody>
                    <a:bodyPr/>
                    <a:lstStyle/>
                    <a:p>
                      <a:pPr algn="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€1,922</a:t>
                      </a:r>
                      <a:endParaRPr lang="en-GB" dirty="0"/>
                    </a:p>
                  </a:txBody>
                  <a:tcPr/>
                </a:tc>
                <a:extLst>
                  <a:ext uri="{0D108BD9-81ED-4DB2-BD59-A6C34878D82A}">
                    <a16:rowId xmlns:a16="http://schemas.microsoft.com/office/drawing/2014/main" val="27719476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Annual EU GDP increase since 2011 (UK excluded)</a:t>
                      </a:r>
                    </a:p>
                  </a:txBody>
                  <a:tcPr/>
                </a:tc>
                <a:tc>
                  <a:txBody>
                    <a:bodyPr/>
                    <a:lstStyle/>
                    <a:p>
                      <a:pPr algn="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€478 billion</a:t>
                      </a:r>
                      <a:endParaRPr lang="en-GB" dirty="0"/>
                    </a:p>
                  </a:txBody>
                  <a:tcPr/>
                </a:tc>
                <a:tc>
                  <a:txBody>
                    <a:bodyPr/>
                    <a:lstStyle/>
                    <a:p>
                      <a:pPr algn="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€1,070</a:t>
                      </a:r>
                      <a:endParaRPr lang="en-GB" dirty="0"/>
                    </a:p>
                  </a:txBody>
                  <a:tcPr/>
                </a:tc>
                <a:extLst>
                  <a:ext uri="{0D108BD9-81ED-4DB2-BD59-A6C34878D82A}">
                    <a16:rowId xmlns:a16="http://schemas.microsoft.com/office/drawing/2014/main" val="6612046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GDP growth net of the debt/liabilities incurred to enable it</a:t>
                      </a:r>
                    </a:p>
                  </a:txBody>
                  <a:tcPr/>
                </a:tc>
                <a:tc>
                  <a:txBody>
                    <a:bodyPr/>
                    <a:lstStyle/>
                    <a:p>
                      <a:pPr algn="r"/>
                      <a:r>
                        <a:rPr lang="en-GB" dirty="0"/>
                        <a:t>(</a:t>
                      </a:r>
                      <a:r>
                        <a:rPr kumimoji="0" lang="en-GB" sz="1800" b="0" i="0" u="none" strike="noStrike" kern="1200" cap="none" spc="0" normalizeH="0" baseline="0" noProof="0" dirty="0">
                          <a:ln>
                            <a:noFill/>
                          </a:ln>
                          <a:solidFill>
                            <a:srgbClr val="000000"/>
                          </a:solidFill>
                          <a:effectLst/>
                          <a:uLnTx/>
                          <a:uFillTx/>
                          <a:latin typeface="+mn-lt"/>
                          <a:ea typeface="+mn-ea"/>
                          <a:cs typeface="+mn-cs"/>
                        </a:rPr>
                        <a:t>€</a:t>
                      </a:r>
                      <a:r>
                        <a:rPr lang="en-GB" dirty="0"/>
                        <a:t>381 billion)</a:t>
                      </a:r>
                    </a:p>
                  </a:txBody>
                  <a:tcPr/>
                </a:tc>
                <a:tc>
                  <a:txBody>
                    <a:bodyPr/>
                    <a:lstStyle/>
                    <a:p>
                      <a:pPr algn="r"/>
                      <a:r>
                        <a:rPr kumimoji="0" lang="en-GB" sz="1800" b="0" i="0" u="none" strike="noStrike" kern="1200" cap="none" spc="0" normalizeH="0" baseline="0" noProof="0" dirty="0">
                          <a:ln>
                            <a:noFill/>
                          </a:ln>
                          <a:solidFill>
                            <a:srgbClr val="000000"/>
                          </a:solidFill>
                          <a:effectLst/>
                          <a:uLnTx/>
                          <a:uFillTx/>
                          <a:latin typeface="+mn-lt"/>
                          <a:ea typeface="+mn-ea"/>
                          <a:cs typeface="+mn-cs"/>
                        </a:rPr>
                        <a:t>(€852)</a:t>
                      </a:r>
                      <a:endParaRPr lang="en-GB" dirty="0"/>
                    </a:p>
                  </a:txBody>
                  <a:tcPr/>
                </a:tc>
                <a:extLst>
                  <a:ext uri="{0D108BD9-81ED-4DB2-BD59-A6C34878D82A}">
                    <a16:rowId xmlns:a16="http://schemas.microsoft.com/office/drawing/2014/main" val="760448800"/>
                  </a:ext>
                </a:extLst>
              </a:tr>
            </a:tbl>
          </a:graphicData>
        </a:graphic>
      </p:graphicFrame>
      <p:sp>
        <p:nvSpPr>
          <p:cNvPr id="5" name="Content Placeholder 2">
            <a:extLst>
              <a:ext uri="{FF2B5EF4-FFF2-40B4-BE49-F238E27FC236}">
                <a16:creationId xmlns:a16="http://schemas.microsoft.com/office/drawing/2014/main" id="{595623C9-B1DF-F8E5-8581-E8159CFCC5FC}"/>
              </a:ext>
            </a:extLst>
          </p:cNvPr>
          <p:cNvSpPr txBox="1">
            <a:spLocks/>
          </p:cNvSpPr>
          <p:nvPr/>
        </p:nvSpPr>
        <p:spPr>
          <a:xfrm>
            <a:off x="648419" y="3767090"/>
            <a:ext cx="10565921" cy="1830813"/>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EU population has been steady at around 447 million, with UK stripped out</a:t>
            </a:r>
          </a:p>
          <a:p>
            <a:r>
              <a:rPr lang="en-US" sz="2400" dirty="0"/>
              <a:t>It looks as if the Keynesian experiment has failed to stimulate GDP growth</a:t>
            </a:r>
          </a:p>
          <a:p>
            <a:r>
              <a:rPr lang="en-US" sz="2400" dirty="0"/>
              <a:t>Nevertheless it has stimulated a growth in liabilities which threatens to be deflationary in the medium term</a:t>
            </a:r>
          </a:p>
        </p:txBody>
      </p:sp>
    </p:spTree>
    <p:extLst>
      <p:ext uri="{BB962C8B-B14F-4D97-AF65-F5344CB8AC3E}">
        <p14:creationId xmlns:p14="http://schemas.microsoft.com/office/powerpoint/2010/main" val="2805916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0085B4"/>
                </a:solidFill>
              </a:rPr>
              <a:t>InvestEU</a:t>
            </a:r>
            <a:r>
              <a:rPr lang="en-US" dirty="0">
                <a:solidFill>
                  <a:srgbClr val="0085B4"/>
                </a:solidFill>
              </a:rPr>
              <a:t> (or the Juncker Plan or the European Fund for Strategic Investments or EFSI)</a:t>
            </a:r>
          </a:p>
        </p:txBody>
      </p:sp>
      <p:sp>
        <p:nvSpPr>
          <p:cNvPr id="3" name="Content Placeholder 2"/>
          <p:cNvSpPr>
            <a:spLocks noGrp="1"/>
          </p:cNvSpPr>
          <p:nvPr>
            <p:ph idx="1"/>
          </p:nvPr>
        </p:nvSpPr>
        <p:spPr>
          <a:xfrm>
            <a:off x="838199" y="1500996"/>
            <a:ext cx="10867845" cy="4563821"/>
          </a:xfrm>
        </p:spPr>
        <p:txBody>
          <a:bodyPr>
            <a:normAutofit/>
          </a:bodyPr>
          <a:lstStyle/>
          <a:p>
            <a:r>
              <a:rPr lang="en-GB" sz="2400" dirty="0">
                <a:effectLst/>
                <a:latin typeface="Calibri" panose="020F0502020204030204" pitchFamily="34" charset="0"/>
                <a:ea typeface="Calibri" panose="020F0502020204030204" pitchFamily="34" charset="0"/>
              </a:rPr>
              <a:t>Agreed upon in 2012 by Angela Merkel and Francois Hollande directly after the Eurozone </a:t>
            </a:r>
            <a:r>
              <a:rPr lang="en-GB" sz="2400" dirty="0">
                <a:latin typeface="Calibri" panose="020F0502020204030204" pitchFamily="34" charset="0"/>
                <a:ea typeface="Calibri" panose="020F0502020204030204" pitchFamily="34" charset="0"/>
              </a:rPr>
              <a:t>sovereign debt crisis;</a:t>
            </a:r>
          </a:p>
          <a:p>
            <a:r>
              <a:rPr lang="en-GB" sz="2400" dirty="0">
                <a:effectLst/>
                <a:latin typeface="Calibri" panose="020F0502020204030204" pitchFamily="34" charset="0"/>
                <a:ea typeface="Calibri" panose="020F0502020204030204" pitchFamily="34" charset="0"/>
              </a:rPr>
              <a:t>They agreed to ‘fully mobilize the potential of the EIB for engaging in counter-cyclical public spending, also known as Keynesian economics’;</a:t>
            </a:r>
          </a:p>
          <a:p>
            <a:r>
              <a:rPr lang="en-GB" sz="2400" dirty="0">
                <a:effectLst/>
                <a:latin typeface="Calibri" panose="020F0502020204030204" pitchFamily="34" charset="0"/>
                <a:ea typeface="Calibri" panose="020F0502020204030204" pitchFamily="34" charset="0"/>
              </a:rPr>
              <a:t>Reuters at the time reported that ‘German Chancellor Angela Merkel added her voice on Saturday to calls to bolster the European Investment Bank (EIB) and to use EU infrastructure funds more flexibly to help spur economic growth in Europe. Her comments are part of a new German emphasis on growth-boosting measures to complement painful tax hikes and spending cuts that have triggered a political and popular backlash against austerity across the Eurozone.’</a:t>
            </a:r>
            <a:endParaRPr lang="en-US" sz="2400" dirty="0"/>
          </a:p>
        </p:txBody>
      </p:sp>
    </p:spTree>
    <p:extLst>
      <p:ext uri="{BB962C8B-B14F-4D97-AF65-F5344CB8AC3E}">
        <p14:creationId xmlns:p14="http://schemas.microsoft.com/office/powerpoint/2010/main" val="1986015216"/>
      </p:ext>
    </p:extLst>
  </p:cSld>
  <p:clrMapOvr>
    <a:masterClrMapping/>
  </p:clrMapOvr>
</p:sld>
</file>

<file path=ppt/theme/theme1.xml><?xml version="1.0" encoding="utf-8"?>
<a:theme xmlns:a="http://schemas.openxmlformats.org/drawingml/2006/main" name="Office Theme">
  <a:themeElements>
    <a:clrScheme name="Lyddon">
      <a:dk1>
        <a:srgbClr val="000000"/>
      </a:dk1>
      <a:lt1>
        <a:srgbClr val="FFFFFF"/>
      </a:lt1>
      <a:dk2>
        <a:srgbClr val="44546A"/>
      </a:dk2>
      <a:lt2>
        <a:srgbClr val="E7E6E6"/>
      </a:lt2>
      <a:accent1>
        <a:srgbClr val="E17F0C"/>
      </a:accent1>
      <a:accent2>
        <a:srgbClr val="9CB6E1"/>
      </a:accent2>
      <a:accent3>
        <a:srgbClr val="575756"/>
      </a:accent3>
      <a:accent4>
        <a:srgbClr val="E17F0C"/>
      </a:accent4>
      <a:accent5>
        <a:srgbClr val="545454"/>
      </a:accent5>
      <a:accent6>
        <a:srgbClr val="70AD47"/>
      </a:accent6>
      <a:hlink>
        <a:srgbClr val="E17F0C"/>
      </a:hlink>
      <a:folHlink>
        <a:srgbClr val="9CB6E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831</TotalTime>
  <Words>2307</Words>
  <Application>Microsoft Office PowerPoint</Application>
  <PresentationFormat>Widescreen</PresentationFormat>
  <Paragraphs>254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Office Theme</vt:lpstr>
      <vt:lpstr>InvestEU, NetZero and the growing debts of EU citizens  Presentation by Bob Lyddon for the IES-Europe/IREF Summer University in Aix-en-Provence</vt:lpstr>
      <vt:lpstr>Bob Lyddon - who I am</vt:lpstr>
      <vt:lpstr>Agenda</vt:lpstr>
      <vt:lpstr>What is a ‘shadow liability’?</vt:lpstr>
      <vt:lpstr>Shadow debts – borrowings the public is liable for</vt:lpstr>
      <vt:lpstr>Shadow contingent liabilities – risks and guarantees that the public could be called upon to pay up for</vt:lpstr>
      <vt:lpstr>Theoretical basis of public interventions</vt:lpstr>
      <vt:lpstr>EU’s trajectory of debts and GDP</vt:lpstr>
      <vt:lpstr>InvestEU (or the Juncker Plan or the European Fund for Strategic Investments or EFSI)</vt:lpstr>
      <vt:lpstr>Typical InvestEU ‘Green Energy’ project</vt:lpstr>
      <vt:lpstr>InvestEU financing template</vt:lpstr>
      <vt:lpstr>Distribution of risks and returns</vt:lpstr>
      <vt:lpstr>How much risk has the European Investment Fund taken on?</vt:lpstr>
      <vt:lpstr>Size of the InvestEU programme and its sister, the European Guarantee Fund</vt:lpstr>
      <vt:lpstr>Locked-in sale of project offtake</vt:lpstr>
      <vt:lpstr>Here is the accounting of the public’s risk</vt:lpstr>
      <vt:lpstr>The public’s actual risk is much higher</vt:lpstr>
      <vt:lpstr>Impact of higher interest rates</vt:lpstr>
      <vt:lpstr>Legitimization and source of disquiet</vt:lpstr>
      <vt:lpstr>Summary</vt:lpstr>
      <vt:lpstr>Conclusion of InvestEU, NetZero and the growing debts of EU citizens  Presentation by Bob Lyddon for the IES-Europe/IREF Summer University in Aix-en-Provence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Berry</dc:creator>
  <cp:lastModifiedBy>Robert Lyddon</cp:lastModifiedBy>
  <cp:revision>66</cp:revision>
  <dcterms:created xsi:type="dcterms:W3CDTF">2017-06-12T15:19:13Z</dcterms:created>
  <dcterms:modified xsi:type="dcterms:W3CDTF">2023-07-04T18:01:26Z</dcterms:modified>
</cp:coreProperties>
</file>