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04" r:id="rId3"/>
    <p:sldId id="324" r:id="rId4"/>
    <p:sldId id="305" r:id="rId5"/>
    <p:sldId id="333" r:id="rId6"/>
    <p:sldId id="326" r:id="rId7"/>
    <p:sldId id="327" r:id="rId8"/>
    <p:sldId id="336" r:id="rId9"/>
    <p:sldId id="334" r:id="rId10"/>
    <p:sldId id="335" r:id="rId11"/>
    <p:sldId id="337" r:id="rId12"/>
    <p:sldId id="338" r:id="rId13"/>
    <p:sldId id="339" r:id="rId14"/>
    <p:sldId id="328" r:id="rId15"/>
    <p:sldId id="340" r:id="rId16"/>
    <p:sldId id="325" r:id="rId17"/>
    <p:sldId id="341" r:id="rId18"/>
    <p:sldId id="342" r:id="rId19"/>
    <p:sldId id="343" r:id="rId20"/>
    <p:sldId id="344" r:id="rId21"/>
    <p:sldId id="332" r:id="rId22"/>
    <p:sldId id="30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5B4"/>
    <a:srgbClr val="006C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53"/>
    <p:restoredTop sz="94660"/>
  </p:normalViewPr>
  <p:slideViewPr>
    <p:cSldViewPr snapToGrid="0" snapToObjects="1">
      <p:cViewPr varScale="1">
        <p:scale>
          <a:sx n="111" d="100"/>
          <a:sy n="111" d="100"/>
        </p:scale>
        <p:origin x="414" y="96"/>
      </p:cViewPr>
      <p:guideLst>
        <p:guide orient="horz" pos="2160"/>
        <p:guide pos="3840"/>
      </p:guideLst>
    </p:cSldViewPr>
  </p:slideViewPr>
  <p:notesTextViewPr>
    <p:cViewPr>
      <p:scale>
        <a:sx n="1" d="1"/>
        <a:sy n="1" d="1"/>
      </p:scale>
      <p:origin x="0" y="0"/>
    </p:cViewPr>
  </p:notesTextViewPr>
  <p:sorterViewPr>
    <p:cViewPr>
      <p:scale>
        <a:sx n="100" d="100"/>
        <a:sy n="100" d="100"/>
      </p:scale>
      <p:origin x="0" y="-409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40188" y="1122363"/>
            <a:ext cx="9144000" cy="2387600"/>
          </a:xfrm>
        </p:spPr>
        <p:txBody>
          <a:bodyPr anchor="b">
            <a:normAutofit/>
          </a:bodyPr>
          <a:lstStyle>
            <a:lvl1pPr algn="l">
              <a:defRPr sz="4000"/>
            </a:lvl1pPr>
          </a:lstStyle>
          <a:p>
            <a:r>
              <a:rPr lang="en-US" dirty="0"/>
              <a:t>Click to edit Master title style</a:t>
            </a:r>
          </a:p>
        </p:txBody>
      </p:sp>
      <p:sp>
        <p:nvSpPr>
          <p:cNvPr id="3" name="Subtitle 2"/>
          <p:cNvSpPr>
            <a:spLocks noGrp="1"/>
          </p:cNvSpPr>
          <p:nvPr>
            <p:ph type="subTitle" idx="1"/>
          </p:nvPr>
        </p:nvSpPr>
        <p:spPr>
          <a:xfrm>
            <a:off x="840188" y="3832528"/>
            <a:ext cx="9144000" cy="1425271"/>
          </a:xfrm>
        </p:spPr>
        <p:txBody>
          <a:bodyPr lIns="0" tIns="0" rIns="0" bIns="0"/>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7393206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1232788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470991"/>
            <a:ext cx="2628900" cy="4412974"/>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1470991"/>
            <a:ext cx="7734300" cy="45481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551908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121400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lIns="0" tIns="0" rIns="0" bIns="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5444595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303836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5617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5617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E1868A76-6315-F549-ADDA-981A26B4B419}" type="slidenum">
              <a:rPr lang="en-US" smtClean="0"/>
              <a:t>‹#›</a:t>
            </a:fld>
            <a:endParaRPr lang="en-US"/>
          </a:p>
        </p:txBody>
      </p:sp>
      <p:sp>
        <p:nvSpPr>
          <p:cNvPr id="10" name="Title 1"/>
          <p:cNvSpPr txBox="1">
            <a:spLocks/>
          </p:cNvSpPr>
          <p:nvPr userDrawn="1"/>
        </p:nvSpPr>
        <p:spPr>
          <a:xfrm>
            <a:off x="838200" y="594442"/>
            <a:ext cx="9291762" cy="690098"/>
          </a:xfrm>
          <a:prstGeom prst="rect">
            <a:avLst/>
          </a:prstGeom>
        </p:spPr>
        <p:txBody>
          <a:bodyPr vert="horz" lIns="0" tIns="46800" rIns="0" bIns="45720" rtlCol="0" anchor="ctr">
            <a:normAutofit/>
          </a:bodyPr>
          <a:lstStyle>
            <a:lvl1pPr algn="l" defTabSz="914400" rtl="0" eaLnBrk="1" latinLnBrk="0" hangingPunct="1">
              <a:lnSpc>
                <a:spcPct val="90000"/>
              </a:lnSpc>
              <a:spcBef>
                <a:spcPct val="0"/>
              </a:spcBef>
              <a:buNone/>
              <a:defRPr sz="3600" b="1" u="none" kern="1200" baseline="0">
                <a:solidFill>
                  <a:schemeClr val="accent1"/>
                </a:solidFill>
                <a:uFill>
                  <a:solidFill>
                    <a:schemeClr val="accent1"/>
                  </a:solidFill>
                </a:uFill>
                <a:latin typeface="+mj-lt"/>
                <a:ea typeface="+mj-ea"/>
                <a:cs typeface="+mj-cs"/>
              </a:defRPr>
            </a:lvl1pPr>
          </a:lstStyle>
          <a:p>
            <a:r>
              <a:rPr lang="en-US"/>
              <a:t>Click to edit Master title style</a:t>
            </a:r>
          </a:p>
        </p:txBody>
      </p:sp>
    </p:spTree>
    <p:extLst>
      <p:ext uri="{BB962C8B-B14F-4D97-AF65-F5344CB8AC3E}">
        <p14:creationId xmlns:p14="http://schemas.microsoft.com/office/powerpoint/2010/main" val="2019544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E1868A76-6315-F549-ADDA-981A26B4B419}" type="slidenum">
              <a:rPr lang="en-US" smtClean="0"/>
              <a:t>‹#›</a:t>
            </a:fld>
            <a:endParaRPr lang="en-US"/>
          </a:p>
        </p:txBody>
      </p:sp>
    </p:spTree>
    <p:extLst>
      <p:ext uri="{BB962C8B-B14F-4D97-AF65-F5344CB8AC3E}">
        <p14:creationId xmlns:p14="http://schemas.microsoft.com/office/powerpoint/2010/main" val="1503051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1868A76-6315-F549-ADDA-981A26B4B419}" type="slidenum">
              <a:rPr lang="en-US" smtClean="0"/>
              <a:t>‹#›</a:t>
            </a:fld>
            <a:endParaRPr lang="en-US"/>
          </a:p>
        </p:txBody>
      </p:sp>
      <p:sp>
        <p:nvSpPr>
          <p:cNvPr id="5" name="Title 1"/>
          <p:cNvSpPr>
            <a:spLocks noGrp="1"/>
          </p:cNvSpPr>
          <p:nvPr>
            <p:ph type="title"/>
          </p:nvPr>
        </p:nvSpPr>
        <p:spPr>
          <a:xfrm>
            <a:off x="838200" y="594442"/>
            <a:ext cx="9291762" cy="690098"/>
          </a:xfrm>
        </p:spPr>
        <p:txBody>
          <a:bodyPr/>
          <a:lstStyle/>
          <a:p>
            <a:r>
              <a:rPr lang="en-US"/>
              <a:t>Click to edit Master title style</a:t>
            </a:r>
          </a:p>
        </p:txBody>
      </p:sp>
    </p:spTree>
    <p:extLst>
      <p:ext uri="{BB962C8B-B14F-4D97-AF65-F5344CB8AC3E}">
        <p14:creationId xmlns:p14="http://schemas.microsoft.com/office/powerpoint/2010/main" val="933042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5183188" y="1459145"/>
            <a:ext cx="6172200" cy="440190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1459146"/>
            <a:ext cx="3932237" cy="44098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E1868A76-6315-F549-ADDA-981A26B4B419}" type="slidenum">
              <a:rPr lang="en-US" smtClean="0"/>
              <a:t>‹#›</a:t>
            </a:fld>
            <a:endParaRPr lang="en-US"/>
          </a:p>
        </p:txBody>
      </p:sp>
      <p:sp>
        <p:nvSpPr>
          <p:cNvPr id="8" name="Title 1"/>
          <p:cNvSpPr>
            <a:spLocks noGrp="1"/>
          </p:cNvSpPr>
          <p:nvPr>
            <p:ph type="title"/>
          </p:nvPr>
        </p:nvSpPr>
        <p:spPr>
          <a:xfrm>
            <a:off x="838200" y="594442"/>
            <a:ext cx="9291762" cy="690098"/>
          </a:xfrm>
        </p:spPr>
        <p:txBody>
          <a:bodyPr/>
          <a:lstStyle/>
          <a:p>
            <a:r>
              <a:rPr lang="en-US"/>
              <a:t>Click to edit Master title style</a:t>
            </a:r>
          </a:p>
        </p:txBody>
      </p:sp>
    </p:spTree>
    <p:extLst>
      <p:ext uri="{BB962C8B-B14F-4D97-AF65-F5344CB8AC3E}">
        <p14:creationId xmlns:p14="http://schemas.microsoft.com/office/powerpoint/2010/main" val="7219256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183188" y="1447137"/>
            <a:ext cx="6172200" cy="44139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1447137"/>
            <a:ext cx="3932237" cy="44218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E1868A76-6315-F549-ADDA-981A26B4B419}" type="slidenum">
              <a:rPr lang="en-US" smtClean="0"/>
              <a:t>‹#›</a:t>
            </a:fld>
            <a:endParaRPr lang="en-US"/>
          </a:p>
        </p:txBody>
      </p:sp>
      <p:sp>
        <p:nvSpPr>
          <p:cNvPr id="8" name="Title 1"/>
          <p:cNvSpPr>
            <a:spLocks noGrp="1"/>
          </p:cNvSpPr>
          <p:nvPr>
            <p:ph type="title"/>
          </p:nvPr>
        </p:nvSpPr>
        <p:spPr>
          <a:xfrm>
            <a:off x="838200" y="594442"/>
            <a:ext cx="9291762" cy="690098"/>
          </a:xfrm>
        </p:spPr>
        <p:txBody>
          <a:bodyPr/>
          <a:lstStyle/>
          <a:p>
            <a:r>
              <a:rPr lang="en-US"/>
              <a:t>Click to edit Master title style</a:t>
            </a:r>
          </a:p>
        </p:txBody>
      </p:sp>
    </p:spTree>
    <p:extLst>
      <p:ext uri="{BB962C8B-B14F-4D97-AF65-F5344CB8AC3E}">
        <p14:creationId xmlns:p14="http://schemas.microsoft.com/office/powerpoint/2010/main" val="121457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594442"/>
            <a:ext cx="9291762" cy="690098"/>
          </a:xfrm>
          <a:prstGeom prst="rect">
            <a:avLst/>
          </a:prstGeom>
        </p:spPr>
        <p:txBody>
          <a:bodyPr vert="horz" lIns="0" tIns="46800" rIns="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448411"/>
            <a:ext cx="10515600" cy="4236845"/>
          </a:xfrm>
          <a:prstGeom prst="rect">
            <a:avLst/>
          </a:prstGeom>
          <a:ln>
            <a:noFill/>
          </a:ln>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0360550" y="594441"/>
            <a:ext cx="138286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868A76-6315-F549-ADDA-981A26B4B419}" type="slidenum">
              <a:rPr lang="en-US" smtClean="0"/>
              <a:t>‹#›</a:t>
            </a:fld>
            <a:endParaRPr lang="en-US"/>
          </a:p>
        </p:txBody>
      </p:sp>
      <p:pic>
        <p:nvPicPr>
          <p:cNvPr id="7" name="Picture 6"/>
          <p:cNvPicPr/>
          <p:nvPr userDrawn="1"/>
        </p:nvPicPr>
        <p:blipFill>
          <a:blip r:embed="rId13">
            <a:extLst>
              <a:ext uri="{28A0092B-C50C-407E-A947-70E740481C1C}">
                <a14:useLocalDpi xmlns:a14="http://schemas.microsoft.com/office/drawing/2010/main" val="0"/>
              </a:ext>
            </a:extLst>
          </a:blip>
          <a:stretch>
            <a:fillRect/>
          </a:stretch>
        </p:blipFill>
        <p:spPr>
          <a:xfrm>
            <a:off x="10256216" y="6064567"/>
            <a:ext cx="1487198" cy="519869"/>
          </a:xfrm>
          <a:prstGeom prst="rect">
            <a:avLst/>
          </a:prstGeom>
        </p:spPr>
      </p:pic>
      <p:cxnSp>
        <p:nvCxnSpPr>
          <p:cNvPr id="9" name="Straight Connector 8"/>
          <p:cNvCxnSpPr/>
          <p:nvPr userDrawn="1"/>
        </p:nvCxnSpPr>
        <p:spPr>
          <a:xfrm>
            <a:off x="838199" y="1335819"/>
            <a:ext cx="10905215" cy="0"/>
          </a:xfrm>
          <a:prstGeom prst="line">
            <a:avLst/>
          </a:prstGeom>
          <a:ln w="9525">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38200" y="6122505"/>
            <a:ext cx="9291762" cy="0"/>
          </a:xfrm>
          <a:prstGeom prst="line">
            <a:avLst/>
          </a:prstGeom>
          <a:ln w="3175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userDrawn="1"/>
        </p:nvCxnSpPr>
        <p:spPr>
          <a:xfrm>
            <a:off x="838199" y="6173786"/>
            <a:ext cx="9291763" cy="0"/>
          </a:xfrm>
          <a:prstGeom prst="line">
            <a:avLst/>
          </a:prstGeom>
          <a:ln w="12700">
            <a:solidFill>
              <a:schemeClr val="tx2">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2" name="Slide Number Placeholder 5"/>
          <p:cNvSpPr txBox="1">
            <a:spLocks/>
          </p:cNvSpPr>
          <p:nvPr userDrawn="1"/>
        </p:nvSpPr>
        <p:spPr>
          <a:xfrm>
            <a:off x="838199" y="6265580"/>
            <a:ext cx="2103783" cy="365125"/>
          </a:xfrm>
          <a:prstGeom prst="rect">
            <a:avLst/>
          </a:prstGeom>
        </p:spPr>
        <p:txBody>
          <a:bodyPr vert="horz" lIns="0" tIns="0" rIns="0" bIns="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900" dirty="0"/>
              <a:t>© 2017 </a:t>
            </a:r>
            <a:r>
              <a:rPr lang="en-US" sz="900" dirty="0" err="1"/>
              <a:t>Lyddon</a:t>
            </a:r>
            <a:r>
              <a:rPr lang="en-US" sz="900" dirty="0"/>
              <a:t> Consulting</a:t>
            </a:r>
          </a:p>
        </p:txBody>
      </p:sp>
    </p:spTree>
    <p:extLst>
      <p:ext uri="{BB962C8B-B14F-4D97-AF65-F5344CB8AC3E}">
        <p14:creationId xmlns:p14="http://schemas.microsoft.com/office/powerpoint/2010/main" val="1477544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600" b="1" u="none" kern="1200" baseline="0">
          <a:solidFill>
            <a:schemeClr val="accent1"/>
          </a:solidFill>
          <a:uFill>
            <a:solidFill>
              <a:schemeClr val="accent1"/>
            </a:solidFill>
          </a:u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bob@lyddonconsulting.com"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0791" y="1404318"/>
            <a:ext cx="9144000" cy="2387600"/>
          </a:xfrm>
        </p:spPr>
        <p:txBody>
          <a:bodyPr>
            <a:normAutofit/>
          </a:bodyPr>
          <a:lstStyle/>
          <a:p>
            <a:r>
              <a:rPr lang="en-US" dirty="0"/>
              <a:t>Payment systems, the currencies they serve, and the prospects for de-dollarization</a:t>
            </a:r>
            <a:br>
              <a:rPr lang="en-US" dirty="0"/>
            </a:br>
            <a:br>
              <a:rPr lang="en-US" dirty="0"/>
            </a:br>
            <a:r>
              <a:rPr lang="en-US" sz="3200" dirty="0">
                <a:solidFill>
                  <a:srgbClr val="0085B4"/>
                </a:solidFill>
              </a:rPr>
              <a:t>Presentation by Bob Lyddon</a:t>
            </a:r>
          </a:p>
        </p:txBody>
      </p:sp>
      <p:sp>
        <p:nvSpPr>
          <p:cNvPr id="3" name="Subtitle 2"/>
          <p:cNvSpPr>
            <a:spLocks noGrp="1"/>
          </p:cNvSpPr>
          <p:nvPr>
            <p:ph type="subTitle" idx="1"/>
          </p:nvPr>
        </p:nvSpPr>
        <p:spPr>
          <a:xfrm>
            <a:off x="840188" y="4166433"/>
            <a:ext cx="9144000" cy="1425271"/>
          </a:xfrm>
        </p:spPr>
        <p:txBody>
          <a:bodyPr/>
          <a:lstStyle/>
          <a:p>
            <a:r>
              <a:rPr lang="it-IT" dirty="0">
                <a:solidFill>
                  <a:srgbClr val="0085B4"/>
                </a:solidFill>
              </a:rPr>
              <a:t>13 May 2026</a:t>
            </a:r>
            <a:endParaRPr lang="en-US" dirty="0">
              <a:solidFill>
                <a:srgbClr val="0085B4"/>
              </a:solidFill>
            </a:endParaRPr>
          </a:p>
        </p:txBody>
      </p:sp>
    </p:spTree>
    <p:extLst>
      <p:ext uri="{BB962C8B-B14F-4D97-AF65-F5344CB8AC3E}">
        <p14:creationId xmlns:p14="http://schemas.microsoft.com/office/powerpoint/2010/main" val="941498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4F53E-94FD-C9B0-1A5F-392A3F9E75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40FCB5-8F44-3E2C-EAF7-DFA615EE8C08}"/>
              </a:ext>
            </a:extLst>
          </p:cNvPr>
          <p:cNvSpPr>
            <a:spLocks noGrp="1"/>
          </p:cNvSpPr>
          <p:nvPr>
            <p:ph type="title"/>
          </p:nvPr>
        </p:nvSpPr>
        <p:spPr/>
        <p:txBody>
          <a:bodyPr>
            <a:normAutofit/>
          </a:bodyPr>
          <a:lstStyle/>
          <a:p>
            <a:r>
              <a:rPr lang="en-GB" dirty="0"/>
              <a:t>Safety…in what do we trust? God, or Moody’s?</a:t>
            </a:r>
          </a:p>
        </p:txBody>
      </p:sp>
      <p:sp>
        <p:nvSpPr>
          <p:cNvPr id="6" name="Content Placeholder 5">
            <a:extLst>
              <a:ext uri="{FF2B5EF4-FFF2-40B4-BE49-F238E27FC236}">
                <a16:creationId xmlns:a16="http://schemas.microsoft.com/office/drawing/2014/main" id="{8BAB9E1F-222A-5D49-4D17-96E32FA86510}"/>
              </a:ext>
            </a:extLst>
          </p:cNvPr>
          <p:cNvSpPr>
            <a:spLocks noGrp="1"/>
          </p:cNvSpPr>
          <p:nvPr>
            <p:ph idx="1"/>
          </p:nvPr>
        </p:nvSpPr>
        <p:spPr>
          <a:xfrm>
            <a:off x="1015482" y="1765652"/>
            <a:ext cx="3765331" cy="3712168"/>
          </a:xfrm>
        </p:spPr>
        <p:txBody>
          <a:bodyPr>
            <a:normAutofit/>
          </a:bodyPr>
          <a:lstStyle/>
          <a:p>
            <a:pPr lvl="0"/>
            <a:r>
              <a:rPr lang="en-GB" dirty="0"/>
              <a:t>Public credit ratings:</a:t>
            </a:r>
          </a:p>
          <a:p>
            <a:pPr lvl="1"/>
            <a:r>
              <a:rPr lang="en-GB" dirty="0"/>
              <a:t>Assigned by S&amp;P Global, Moody’s, Fitch, </a:t>
            </a:r>
            <a:r>
              <a:rPr lang="en-GB" dirty="0" err="1"/>
              <a:t>Dun&amp;Bradstreet-Morningstar</a:t>
            </a:r>
            <a:r>
              <a:rPr lang="en-GB" dirty="0"/>
              <a:t>, etc.</a:t>
            </a:r>
          </a:p>
          <a:p>
            <a:pPr lvl="1"/>
            <a:r>
              <a:rPr lang="en-GB" dirty="0"/>
              <a:t>The S&amp;P Global and Fitch systems will be the most familiar</a:t>
            </a:r>
          </a:p>
        </p:txBody>
      </p:sp>
      <p:pic>
        <p:nvPicPr>
          <p:cNvPr id="4" name="Picture 3">
            <a:extLst>
              <a:ext uri="{FF2B5EF4-FFF2-40B4-BE49-F238E27FC236}">
                <a16:creationId xmlns:a16="http://schemas.microsoft.com/office/drawing/2014/main" id="{8D585006-C691-2911-1A52-78D1CD6BE9A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16783" y="2026920"/>
            <a:ext cx="5298022" cy="3585604"/>
          </a:xfrm>
          <a:prstGeom prst="rect">
            <a:avLst/>
          </a:prstGeom>
          <a:noFill/>
          <a:ln>
            <a:noFill/>
          </a:ln>
        </p:spPr>
      </p:pic>
      <p:sp>
        <p:nvSpPr>
          <p:cNvPr id="5" name="TextBox 4">
            <a:extLst>
              <a:ext uri="{FF2B5EF4-FFF2-40B4-BE49-F238E27FC236}">
                <a16:creationId xmlns:a16="http://schemas.microsoft.com/office/drawing/2014/main" id="{24693221-5967-8C0B-4FE4-A3D1E83E52A0}"/>
              </a:ext>
            </a:extLst>
          </p:cNvPr>
          <p:cNvSpPr txBox="1"/>
          <p:nvPr/>
        </p:nvSpPr>
        <p:spPr>
          <a:xfrm>
            <a:off x="5089639" y="1496349"/>
            <a:ext cx="6152326" cy="369332"/>
          </a:xfrm>
          <a:prstGeom prst="rect">
            <a:avLst/>
          </a:prstGeom>
          <a:noFill/>
        </p:spPr>
        <p:txBody>
          <a:bodyPr wrap="none" rtlCol="0">
            <a:spAutoFit/>
          </a:bodyPr>
          <a:lstStyle/>
          <a:p>
            <a:pPr algn="ctr"/>
            <a:r>
              <a:rPr lang="en-GB" dirty="0"/>
              <a:t>Rating system reflected in ECB requirements for its operations:  </a:t>
            </a:r>
          </a:p>
        </p:txBody>
      </p:sp>
    </p:spTree>
    <p:extLst>
      <p:ext uri="{BB962C8B-B14F-4D97-AF65-F5344CB8AC3E}">
        <p14:creationId xmlns:p14="http://schemas.microsoft.com/office/powerpoint/2010/main" val="3886863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2E9D8-F285-E376-1178-47ABDF2D2C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EF4EDF-C870-803D-AA7F-C7EA0708FDB7}"/>
              </a:ext>
            </a:extLst>
          </p:cNvPr>
          <p:cNvSpPr>
            <a:spLocks noGrp="1"/>
          </p:cNvSpPr>
          <p:nvPr>
            <p:ph type="title"/>
          </p:nvPr>
        </p:nvSpPr>
        <p:spPr/>
        <p:txBody>
          <a:bodyPr>
            <a:normAutofit/>
          </a:bodyPr>
          <a:lstStyle/>
          <a:p>
            <a:r>
              <a:rPr lang="en-GB" dirty="0"/>
              <a:t>Safety – the environment you are investing into</a:t>
            </a:r>
          </a:p>
        </p:txBody>
      </p:sp>
      <p:sp>
        <p:nvSpPr>
          <p:cNvPr id="6" name="Content Placeholder 5">
            <a:extLst>
              <a:ext uri="{FF2B5EF4-FFF2-40B4-BE49-F238E27FC236}">
                <a16:creationId xmlns:a16="http://schemas.microsoft.com/office/drawing/2014/main" id="{5BE9458A-66F1-1872-A9BE-2258B4FD0F3F}"/>
              </a:ext>
            </a:extLst>
          </p:cNvPr>
          <p:cNvSpPr>
            <a:spLocks noGrp="1"/>
          </p:cNvSpPr>
          <p:nvPr>
            <p:ph idx="1"/>
          </p:nvPr>
        </p:nvSpPr>
        <p:spPr>
          <a:xfrm>
            <a:off x="838200" y="1586434"/>
            <a:ext cx="10515600" cy="4236845"/>
          </a:xfrm>
        </p:spPr>
        <p:txBody>
          <a:bodyPr>
            <a:normAutofit fontScale="92500" lnSpcReduction="10000"/>
          </a:bodyPr>
          <a:lstStyle/>
          <a:p>
            <a:pPr lvl="0"/>
            <a:r>
              <a:rPr lang="en-GB" dirty="0"/>
              <a:t>How do the political and legal systems operate in the country your investment is domiciled in and to whose laws and jurisdiction it is subject?</a:t>
            </a:r>
          </a:p>
          <a:p>
            <a:pPr lvl="0"/>
            <a:r>
              <a:rPr lang="en-GB" dirty="0"/>
              <a:t>Aka what is your chance of successfully suing that country’s government?</a:t>
            </a:r>
          </a:p>
          <a:p>
            <a:pPr lvl="0"/>
            <a:r>
              <a:rPr lang="en-GB" dirty="0"/>
              <a:t>What is the quality of the regulatory bodies behind your investment?</a:t>
            </a:r>
          </a:p>
          <a:p>
            <a:pPr lvl="1"/>
            <a:r>
              <a:rPr lang="en-GB" dirty="0"/>
              <a:t>Central bank</a:t>
            </a:r>
          </a:p>
          <a:p>
            <a:pPr lvl="1"/>
            <a:r>
              <a:rPr lang="en-GB" dirty="0"/>
              <a:t>Supervisor of the exchange over which your investment is traded</a:t>
            </a:r>
          </a:p>
          <a:p>
            <a:pPr lvl="1"/>
            <a:r>
              <a:rPr lang="en-GB" dirty="0"/>
              <a:t>Supervisors of the payment and securities custody systems that your investment and its related payments will be handled through</a:t>
            </a:r>
          </a:p>
          <a:p>
            <a:r>
              <a:rPr lang="en-GB" dirty="0"/>
              <a:t>How reliable are the banks that will handle your payments and securities in that financial centre?</a:t>
            </a:r>
            <a:br>
              <a:rPr lang="en-GB" dirty="0"/>
            </a:br>
            <a:endParaRPr lang="en-GB" dirty="0"/>
          </a:p>
        </p:txBody>
      </p:sp>
    </p:spTree>
    <p:extLst>
      <p:ext uri="{BB962C8B-B14F-4D97-AF65-F5344CB8AC3E}">
        <p14:creationId xmlns:p14="http://schemas.microsoft.com/office/powerpoint/2010/main" val="4244890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8C5992-4BC7-792A-2298-B6F9BFDDAE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CF252A-0DFC-A890-2268-FDB4ED91ED9D}"/>
              </a:ext>
            </a:extLst>
          </p:cNvPr>
          <p:cNvSpPr>
            <a:spLocks noGrp="1"/>
          </p:cNvSpPr>
          <p:nvPr>
            <p:ph type="title"/>
          </p:nvPr>
        </p:nvSpPr>
        <p:spPr/>
        <p:txBody>
          <a:bodyPr>
            <a:normAutofit fontScale="90000"/>
          </a:bodyPr>
          <a:lstStyle/>
          <a:p>
            <a:r>
              <a:rPr lang="en-GB" dirty="0"/>
              <a:t>Safety – quality of the ‘risk-free’ investment in the currency</a:t>
            </a:r>
          </a:p>
        </p:txBody>
      </p:sp>
      <p:sp>
        <p:nvSpPr>
          <p:cNvPr id="6" name="Content Placeholder 5">
            <a:extLst>
              <a:ext uri="{FF2B5EF4-FFF2-40B4-BE49-F238E27FC236}">
                <a16:creationId xmlns:a16="http://schemas.microsoft.com/office/drawing/2014/main" id="{F7BA94D6-AA66-FB9D-7B93-63446674F581}"/>
              </a:ext>
            </a:extLst>
          </p:cNvPr>
          <p:cNvSpPr>
            <a:spLocks noGrp="1"/>
          </p:cNvSpPr>
          <p:nvPr>
            <p:ph idx="1"/>
          </p:nvPr>
        </p:nvSpPr>
        <p:spPr/>
        <p:txBody>
          <a:bodyPr>
            <a:normAutofit fontScale="92500" lnSpcReduction="10000"/>
          </a:bodyPr>
          <a:lstStyle/>
          <a:p>
            <a:pPr lvl="0"/>
            <a:r>
              <a:rPr lang="en-GB" dirty="0"/>
              <a:t>An obligation of a nation state in its own currency of which it is the sole user…</a:t>
            </a:r>
          </a:p>
          <a:p>
            <a:pPr lvl="0"/>
            <a:r>
              <a:rPr lang="en-GB" dirty="0"/>
              <a:t>…and over which it controls the levers of currency management: exchange rate, interest rate, and money supply</a:t>
            </a:r>
          </a:p>
          <a:p>
            <a:pPr lvl="0"/>
            <a:r>
              <a:rPr lang="en-GB" dirty="0"/>
              <a:t>Lloyds Bank International was run on the principle that a nation state always meets its obligations…</a:t>
            </a:r>
          </a:p>
          <a:p>
            <a:pPr lvl="0"/>
            <a:r>
              <a:rPr lang="en-GB" dirty="0"/>
              <a:t>Then Mexico defaulted on its foreign currency debts but not on its peso debts</a:t>
            </a:r>
          </a:p>
          <a:p>
            <a:pPr lvl="0"/>
            <a:r>
              <a:rPr lang="en-GB" dirty="0"/>
              <a:t>Which leads us on to the euro, where member states defaulted on debts in ‘their own’ currency…but they were not the sole user of it and did not control the levers of currency management over it</a:t>
            </a:r>
          </a:p>
        </p:txBody>
      </p:sp>
    </p:spTree>
    <p:extLst>
      <p:ext uri="{BB962C8B-B14F-4D97-AF65-F5344CB8AC3E}">
        <p14:creationId xmlns:p14="http://schemas.microsoft.com/office/powerpoint/2010/main" val="38120868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ACE33-478B-11D3-2F82-A1C3D87F69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CF4C5E-0E70-8D2E-A71A-5144F33E9C0A}"/>
              </a:ext>
            </a:extLst>
          </p:cNvPr>
          <p:cNvSpPr>
            <a:spLocks noGrp="1"/>
          </p:cNvSpPr>
          <p:nvPr>
            <p:ph type="title"/>
          </p:nvPr>
        </p:nvSpPr>
        <p:spPr/>
        <p:txBody>
          <a:bodyPr>
            <a:normAutofit/>
          </a:bodyPr>
          <a:lstStyle/>
          <a:p>
            <a:r>
              <a:rPr lang="en-GB" dirty="0"/>
              <a:t>Safety – quality of ‘full faith and credit’ backing</a:t>
            </a:r>
          </a:p>
        </p:txBody>
      </p:sp>
      <p:sp>
        <p:nvSpPr>
          <p:cNvPr id="6" name="Content Placeholder 5">
            <a:extLst>
              <a:ext uri="{FF2B5EF4-FFF2-40B4-BE49-F238E27FC236}">
                <a16:creationId xmlns:a16="http://schemas.microsoft.com/office/drawing/2014/main" id="{94456C61-BB37-1F0B-0DE5-D16F1D9A8DB5}"/>
              </a:ext>
            </a:extLst>
          </p:cNvPr>
          <p:cNvSpPr>
            <a:spLocks noGrp="1"/>
          </p:cNvSpPr>
          <p:nvPr>
            <p:ph idx="1"/>
          </p:nvPr>
        </p:nvSpPr>
        <p:spPr>
          <a:xfrm>
            <a:off x="838200" y="1620940"/>
            <a:ext cx="10515600" cy="4236845"/>
          </a:xfrm>
        </p:spPr>
        <p:txBody>
          <a:bodyPr>
            <a:normAutofit/>
          </a:bodyPr>
          <a:lstStyle/>
          <a:p>
            <a:pPr lvl="0"/>
            <a:r>
              <a:rPr lang="en-GB" dirty="0"/>
              <a:t>‘Full faith and credit’ is the reliability of all the tax-liable entities (individuals, businesses, trusts, whoever…) in the country of the currency concerned to:</a:t>
            </a:r>
          </a:p>
          <a:p>
            <a:pPr lvl="1"/>
            <a:r>
              <a:rPr lang="en-GB" dirty="0"/>
              <a:t>Work</a:t>
            </a:r>
          </a:p>
          <a:p>
            <a:pPr lvl="1"/>
            <a:r>
              <a:rPr lang="en-GB" dirty="0"/>
              <a:t>Pay a portion of earnings and wealth to the government and other public authorities</a:t>
            </a:r>
          </a:p>
          <a:p>
            <a:pPr lvl="1"/>
            <a:r>
              <a:rPr lang="en-GB" dirty="0"/>
              <a:t>File a tax return for the authorities to capture the income/wealth from which tax has not been deducted at source</a:t>
            </a:r>
          </a:p>
          <a:p>
            <a:pPr lvl="1"/>
            <a:r>
              <a:rPr lang="en-GB" dirty="0"/>
              <a:t>Abide by all applicable laws and regulations</a:t>
            </a:r>
          </a:p>
          <a:p>
            <a:pPr lvl="1"/>
            <a:r>
              <a:rPr lang="en-GB" dirty="0"/>
              <a:t>Not moonlight, work on the black, buy gear off the back of a lorry…</a:t>
            </a:r>
            <a:br>
              <a:rPr lang="en-GB" dirty="0"/>
            </a:br>
            <a:endParaRPr lang="en-GB" dirty="0"/>
          </a:p>
        </p:txBody>
      </p:sp>
    </p:spTree>
    <p:extLst>
      <p:ext uri="{BB962C8B-B14F-4D97-AF65-F5344CB8AC3E}">
        <p14:creationId xmlns:p14="http://schemas.microsoft.com/office/powerpoint/2010/main" val="3835996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0A3E42-35E8-4E55-876A-621D696E97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615ED-F1CA-EC38-5EC1-168E83E27FC4}"/>
              </a:ext>
            </a:extLst>
          </p:cNvPr>
          <p:cNvSpPr>
            <a:spLocks noGrp="1"/>
          </p:cNvSpPr>
          <p:nvPr>
            <p:ph type="title"/>
          </p:nvPr>
        </p:nvSpPr>
        <p:spPr/>
        <p:txBody>
          <a:bodyPr>
            <a:normAutofit fontScale="90000"/>
          </a:bodyPr>
          <a:lstStyle/>
          <a:p>
            <a:r>
              <a:rPr lang="en-GB" dirty="0"/>
              <a:t>Marking currencies against these criteria of safety on a scale of 0 (non-existent) to 5 (perfect)</a:t>
            </a:r>
          </a:p>
        </p:txBody>
      </p:sp>
      <p:sp>
        <p:nvSpPr>
          <p:cNvPr id="6" name="Content Placeholder 5">
            <a:extLst>
              <a:ext uri="{FF2B5EF4-FFF2-40B4-BE49-F238E27FC236}">
                <a16:creationId xmlns:a16="http://schemas.microsoft.com/office/drawing/2014/main" id="{43BF2B1E-408D-E281-C762-4E205C1D7BA2}"/>
              </a:ext>
            </a:extLst>
          </p:cNvPr>
          <p:cNvSpPr>
            <a:spLocks noGrp="1"/>
          </p:cNvSpPr>
          <p:nvPr>
            <p:ph idx="1"/>
          </p:nvPr>
        </p:nvSpPr>
        <p:spPr>
          <a:xfrm>
            <a:off x="621383" y="1542679"/>
            <a:ext cx="10515600" cy="4236845"/>
          </a:xfrm>
        </p:spPr>
        <p:txBody>
          <a:bodyPr>
            <a:normAutofit/>
          </a:bodyPr>
          <a:lstStyle/>
          <a:p>
            <a:pPr marL="971550" lvl="1" indent="-514350">
              <a:buFont typeface="+mj-lt"/>
              <a:buAutoNum type="arabicPeriod"/>
            </a:pPr>
            <a:r>
              <a:rPr lang="en-GB" sz="3200" dirty="0"/>
              <a:t>Legal system</a:t>
            </a:r>
            <a:br>
              <a:rPr lang="en-GB" sz="3200" dirty="0"/>
            </a:br>
            <a:endParaRPr lang="en-GB" sz="3200" dirty="0"/>
          </a:p>
          <a:p>
            <a:pPr marL="971550" lvl="1" indent="-514350">
              <a:buFont typeface="+mj-lt"/>
              <a:buAutoNum type="arabicPeriod"/>
            </a:pPr>
            <a:r>
              <a:rPr lang="en-GB" sz="3200" dirty="0"/>
              <a:t>Monetary authorities</a:t>
            </a:r>
            <a:br>
              <a:rPr lang="en-GB" sz="3200" dirty="0"/>
            </a:br>
            <a:endParaRPr lang="en-GB" sz="3200" dirty="0"/>
          </a:p>
          <a:p>
            <a:pPr marL="971550" lvl="1" indent="-514350">
              <a:buFont typeface="+mj-lt"/>
              <a:buAutoNum type="arabicPeriod"/>
            </a:pPr>
            <a:r>
              <a:rPr lang="en-GB" sz="3200" dirty="0"/>
              <a:t>Sovereign debt</a:t>
            </a:r>
            <a:br>
              <a:rPr lang="en-GB" sz="3200" dirty="0"/>
            </a:br>
            <a:endParaRPr lang="en-GB" sz="3200" dirty="0"/>
          </a:p>
          <a:p>
            <a:pPr marL="971550" lvl="1" indent="-514350">
              <a:buFont typeface="+mj-lt"/>
              <a:buAutoNum type="arabicPeriod"/>
            </a:pPr>
            <a:r>
              <a:rPr lang="en-GB" sz="3200" dirty="0"/>
              <a:t>Full faith and credit</a:t>
            </a:r>
          </a:p>
        </p:txBody>
      </p:sp>
    </p:spTree>
    <p:extLst>
      <p:ext uri="{BB962C8B-B14F-4D97-AF65-F5344CB8AC3E}">
        <p14:creationId xmlns:p14="http://schemas.microsoft.com/office/powerpoint/2010/main" val="3499851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D70521-1559-AE2A-ADAB-D84E297B42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BD412E-67AD-3FF7-8593-A8FC5230A109}"/>
              </a:ext>
            </a:extLst>
          </p:cNvPr>
          <p:cNvSpPr>
            <a:spLocks noGrp="1"/>
          </p:cNvSpPr>
          <p:nvPr>
            <p:ph type="title"/>
          </p:nvPr>
        </p:nvSpPr>
        <p:spPr/>
        <p:txBody>
          <a:bodyPr>
            <a:normAutofit/>
          </a:bodyPr>
          <a:lstStyle/>
          <a:p>
            <a:r>
              <a:rPr lang="en-GB" dirty="0"/>
              <a:t>US dollar</a:t>
            </a:r>
          </a:p>
        </p:txBody>
      </p:sp>
      <p:graphicFrame>
        <p:nvGraphicFramePr>
          <p:cNvPr id="4" name="Table 4">
            <a:extLst>
              <a:ext uri="{FF2B5EF4-FFF2-40B4-BE49-F238E27FC236}">
                <a16:creationId xmlns:a16="http://schemas.microsoft.com/office/drawing/2014/main" id="{E481D40A-6BD2-9B68-65BC-6FD0A79B41CF}"/>
              </a:ext>
            </a:extLst>
          </p:cNvPr>
          <p:cNvGraphicFramePr>
            <a:graphicFrameLocks noGrp="1"/>
          </p:cNvGraphicFramePr>
          <p:nvPr>
            <p:ph idx="1"/>
            <p:extLst>
              <p:ext uri="{D42A27DB-BD31-4B8C-83A1-F6EECF244321}">
                <p14:modId xmlns:p14="http://schemas.microsoft.com/office/powerpoint/2010/main" val="3319996803"/>
              </p:ext>
            </p:extLst>
          </p:nvPr>
        </p:nvGraphicFramePr>
        <p:xfrm>
          <a:off x="458637" y="1538841"/>
          <a:ext cx="10515599" cy="3210560"/>
        </p:xfrm>
        <a:graphic>
          <a:graphicData uri="http://schemas.openxmlformats.org/drawingml/2006/table">
            <a:tbl>
              <a:tblPr firstRow="1" bandRow="1">
                <a:tableStyleId>{5C22544A-7EE6-4342-B048-85BDC9FD1C3A}</a:tableStyleId>
              </a:tblPr>
              <a:tblGrid>
                <a:gridCol w="2232805">
                  <a:extLst>
                    <a:ext uri="{9D8B030D-6E8A-4147-A177-3AD203B41FA5}">
                      <a16:colId xmlns:a16="http://schemas.microsoft.com/office/drawing/2014/main" val="981025878"/>
                    </a:ext>
                  </a:extLst>
                </a:gridCol>
                <a:gridCol w="7513607">
                  <a:extLst>
                    <a:ext uri="{9D8B030D-6E8A-4147-A177-3AD203B41FA5}">
                      <a16:colId xmlns:a16="http://schemas.microsoft.com/office/drawing/2014/main" val="1415623410"/>
                    </a:ext>
                  </a:extLst>
                </a:gridCol>
                <a:gridCol w="769187">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Opinion</a:t>
                      </a:r>
                    </a:p>
                  </a:txBody>
                  <a:tcPr/>
                </a:tc>
                <a:tc>
                  <a:txBody>
                    <a:bodyPr/>
                    <a:lstStyle/>
                    <a:p>
                      <a:pPr algn="ctr"/>
                      <a:r>
                        <a:rPr lang="en-GB" dirty="0"/>
                        <a:t>Score</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285750" indent="-285750">
                        <a:buFont typeface="Arial" panose="020B0604020202020204" pitchFamily="34" charset="0"/>
                        <a:buChar char="•"/>
                      </a:pPr>
                      <a:r>
                        <a:rPr lang="en-GB" dirty="0"/>
                        <a:t>More lawyers and courts than you can shake a stick at</a:t>
                      </a:r>
                    </a:p>
                    <a:p>
                      <a:pPr marL="285750" indent="-285750">
                        <a:buFont typeface="Arial" panose="020B0604020202020204" pitchFamily="34" charset="0"/>
                        <a:buChar char="•"/>
                      </a:pPr>
                      <a:r>
                        <a:rPr lang="en-GB" dirty="0"/>
                        <a:t>Separation of the executive from the judiciary, except in the right to appoint Supreme Court judges</a:t>
                      </a:r>
                    </a:p>
                  </a:txBody>
                  <a:tcPr/>
                </a:tc>
                <a:tc>
                  <a:txBody>
                    <a:bodyPr/>
                    <a:lstStyle/>
                    <a:p>
                      <a:pPr marL="0" indent="0" algn="ctr">
                        <a:buFont typeface="Arial" panose="020B0604020202020204" pitchFamily="34" charset="0"/>
                        <a:buNone/>
                      </a:pPr>
                      <a:r>
                        <a:rPr lang="en-GB" dirty="0"/>
                        <a:t>5</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285750" indent="-285750">
                        <a:buFont typeface="Arial" panose="020B0604020202020204" pitchFamily="34" charset="0"/>
                        <a:buChar char="•"/>
                      </a:pPr>
                      <a:r>
                        <a:rPr lang="en-GB" dirty="0"/>
                        <a:t>Unique assurance of orderly functioning of markets and liquidity</a:t>
                      </a:r>
                    </a:p>
                  </a:txBody>
                  <a:tcPr/>
                </a:tc>
                <a:tc>
                  <a:txBody>
                    <a:bodyPr/>
                    <a:lstStyle/>
                    <a:p>
                      <a:pPr marL="0" indent="0" algn="ctr">
                        <a:buFont typeface="Arial" panose="020B0604020202020204" pitchFamily="34" charset="0"/>
                        <a:buNone/>
                      </a:pPr>
                      <a:r>
                        <a:rPr lang="en-GB" dirty="0"/>
                        <a:t>5</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285750" indent="-285750">
                        <a:buFont typeface="Arial" panose="020B0604020202020204" pitchFamily="34" charset="0"/>
                        <a:buChar char="•"/>
                      </a:pPr>
                      <a:r>
                        <a:rPr lang="en-GB" dirty="0"/>
                        <a:t>Meets all the criteria</a:t>
                      </a:r>
                    </a:p>
                    <a:p>
                      <a:pPr marL="285750" indent="-285750">
                        <a:buFont typeface="Arial" panose="020B0604020202020204" pitchFamily="34" charset="0"/>
                        <a:buChar char="•"/>
                      </a:pPr>
                      <a:r>
                        <a:rPr lang="en-GB" dirty="0"/>
                        <a:t>Even if some other countries use it explicitly or peg their own currencies to it, this does not weaken the USA’s control over it</a:t>
                      </a:r>
                    </a:p>
                  </a:txBody>
                  <a:tcPr/>
                </a:tc>
                <a:tc>
                  <a:txBody>
                    <a:bodyPr/>
                    <a:lstStyle/>
                    <a:p>
                      <a:pPr marL="0" indent="0" algn="ctr">
                        <a:buFont typeface="Arial" panose="020B0604020202020204" pitchFamily="34" charset="0"/>
                        <a:buNone/>
                      </a:pPr>
                      <a:r>
                        <a:rPr lang="en-GB" dirty="0"/>
                        <a:t>5</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285750" indent="-285750">
                        <a:buFont typeface="Arial" panose="020B0604020202020204" pitchFamily="34" charset="0"/>
                        <a:buChar char="•"/>
                      </a:pPr>
                      <a:r>
                        <a:rPr lang="en-GB" dirty="0"/>
                        <a:t>Good – such a large and diffuse country probably cannot match the UK’s degree of control over its citizenry</a:t>
                      </a:r>
                    </a:p>
                  </a:txBody>
                  <a:tcPr/>
                </a:tc>
                <a:tc>
                  <a:txBody>
                    <a:bodyPr/>
                    <a:lstStyle/>
                    <a:p>
                      <a:pPr marL="0" indent="0" algn="ctr">
                        <a:buFont typeface="Arial" panose="020B0604020202020204" pitchFamily="34" charset="0"/>
                        <a:buNone/>
                      </a:pPr>
                      <a:r>
                        <a:rPr lang="en-GB" dirty="0"/>
                        <a:t>4</a:t>
                      </a:r>
                    </a:p>
                  </a:txBody>
                  <a:tcPr/>
                </a:tc>
                <a:extLst>
                  <a:ext uri="{0D108BD9-81ED-4DB2-BD59-A6C34878D82A}">
                    <a16:rowId xmlns:a16="http://schemas.microsoft.com/office/drawing/2014/main" val="1225406213"/>
                  </a:ext>
                </a:extLst>
              </a:tr>
            </a:tbl>
          </a:graphicData>
        </a:graphic>
      </p:graphicFrame>
    </p:spTree>
    <p:extLst>
      <p:ext uri="{BB962C8B-B14F-4D97-AF65-F5344CB8AC3E}">
        <p14:creationId xmlns:p14="http://schemas.microsoft.com/office/powerpoint/2010/main" val="9073083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A5FA9-388A-0A24-7199-6B4864FD0C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7C9490-6510-F2D7-0ADA-CA73B625EF83}"/>
              </a:ext>
            </a:extLst>
          </p:cNvPr>
          <p:cNvSpPr>
            <a:spLocks noGrp="1"/>
          </p:cNvSpPr>
          <p:nvPr>
            <p:ph type="title"/>
          </p:nvPr>
        </p:nvSpPr>
        <p:spPr/>
        <p:txBody>
          <a:bodyPr>
            <a:normAutofit/>
          </a:bodyPr>
          <a:lstStyle/>
          <a:p>
            <a:r>
              <a:rPr lang="en-GB" dirty="0"/>
              <a:t>UK pound</a:t>
            </a:r>
          </a:p>
        </p:txBody>
      </p:sp>
      <p:graphicFrame>
        <p:nvGraphicFramePr>
          <p:cNvPr id="4" name="Table 4">
            <a:extLst>
              <a:ext uri="{FF2B5EF4-FFF2-40B4-BE49-F238E27FC236}">
                <a16:creationId xmlns:a16="http://schemas.microsoft.com/office/drawing/2014/main" id="{96BFC004-1C9F-1286-02D3-3CC93F44BC8A}"/>
              </a:ext>
            </a:extLst>
          </p:cNvPr>
          <p:cNvGraphicFramePr>
            <a:graphicFrameLocks noGrp="1"/>
          </p:cNvGraphicFramePr>
          <p:nvPr>
            <p:ph idx="1"/>
            <p:extLst>
              <p:ext uri="{D42A27DB-BD31-4B8C-83A1-F6EECF244321}">
                <p14:modId xmlns:p14="http://schemas.microsoft.com/office/powerpoint/2010/main" val="2978234283"/>
              </p:ext>
            </p:extLst>
          </p:nvPr>
        </p:nvGraphicFramePr>
        <p:xfrm>
          <a:off x="458637" y="1452577"/>
          <a:ext cx="10515599" cy="4582160"/>
        </p:xfrm>
        <a:graphic>
          <a:graphicData uri="http://schemas.openxmlformats.org/drawingml/2006/table">
            <a:tbl>
              <a:tblPr firstRow="1" bandRow="1">
                <a:tableStyleId>{5C22544A-7EE6-4342-B048-85BDC9FD1C3A}</a:tableStyleId>
              </a:tblPr>
              <a:tblGrid>
                <a:gridCol w="2232805">
                  <a:extLst>
                    <a:ext uri="{9D8B030D-6E8A-4147-A177-3AD203B41FA5}">
                      <a16:colId xmlns:a16="http://schemas.microsoft.com/office/drawing/2014/main" val="981025878"/>
                    </a:ext>
                  </a:extLst>
                </a:gridCol>
                <a:gridCol w="7513607">
                  <a:extLst>
                    <a:ext uri="{9D8B030D-6E8A-4147-A177-3AD203B41FA5}">
                      <a16:colId xmlns:a16="http://schemas.microsoft.com/office/drawing/2014/main" val="1415623410"/>
                    </a:ext>
                  </a:extLst>
                </a:gridCol>
                <a:gridCol w="769187">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Opinion</a:t>
                      </a:r>
                    </a:p>
                  </a:txBody>
                  <a:tcPr/>
                </a:tc>
                <a:tc>
                  <a:txBody>
                    <a:bodyPr/>
                    <a:lstStyle/>
                    <a:p>
                      <a:pPr algn="ctr"/>
                      <a:r>
                        <a:rPr lang="en-GB" dirty="0"/>
                        <a:t>Score</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285750" indent="-285750">
                        <a:buFont typeface="Arial" panose="020B0604020202020204" pitchFamily="34" charset="0"/>
                        <a:buChar char="•"/>
                      </a:pPr>
                      <a:r>
                        <a:rPr lang="en-GB" dirty="0"/>
                        <a:t>Gold standard Common Law</a:t>
                      </a:r>
                    </a:p>
                    <a:p>
                      <a:pPr marL="285750" indent="-285750">
                        <a:buFont typeface="Arial" panose="020B0604020202020204" pitchFamily="34" charset="0"/>
                        <a:buChar char="•"/>
                      </a:pPr>
                      <a:r>
                        <a:rPr lang="en-GB" dirty="0"/>
                        <a:t>Separation of the executive from the judiciary, except that in 2024 the judiciary, police, and lawyers showed themselves not to recognize the equality of some citizens before the law</a:t>
                      </a:r>
                    </a:p>
                  </a:txBody>
                  <a:tcPr/>
                </a:tc>
                <a:tc>
                  <a:txBody>
                    <a:bodyPr/>
                    <a:lstStyle/>
                    <a:p>
                      <a:pPr marL="0" indent="0" algn="ctr">
                        <a:buFont typeface="Arial" panose="020B0604020202020204" pitchFamily="34" charset="0"/>
                        <a:buNone/>
                      </a:pPr>
                      <a:r>
                        <a:rPr lang="en-GB" dirty="0"/>
                        <a:t>4</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285750" indent="-285750">
                        <a:buFont typeface="Arial" panose="020B0604020202020204" pitchFamily="34" charset="0"/>
                        <a:buChar char="•"/>
                      </a:pPr>
                      <a:r>
                        <a:rPr lang="en-GB" dirty="0"/>
                        <a:t>Not quite the grip of the SEC</a:t>
                      </a:r>
                    </a:p>
                    <a:p>
                      <a:pPr marL="285750" indent="-285750">
                        <a:buFont typeface="Arial" panose="020B0604020202020204" pitchFamily="34" charset="0"/>
                        <a:buChar char="•"/>
                      </a:pPr>
                      <a:r>
                        <a:rPr lang="en-GB" dirty="0"/>
                        <a:t>Bank of England’s status damaged by the Liability-Driven Investments crisis</a:t>
                      </a:r>
                    </a:p>
                    <a:p>
                      <a:pPr marL="285750" indent="-285750">
                        <a:buFont typeface="Arial" panose="020B0604020202020204" pitchFamily="34" charset="0"/>
                        <a:buChar char="•"/>
                      </a:pPr>
                      <a:r>
                        <a:rPr lang="en-GB" dirty="0"/>
                        <a:t>Financial Conduct Authority more interested in fairness and Net Zero</a:t>
                      </a:r>
                    </a:p>
                  </a:txBody>
                  <a:tcPr/>
                </a:tc>
                <a:tc>
                  <a:txBody>
                    <a:bodyPr/>
                    <a:lstStyle/>
                    <a:p>
                      <a:pPr marL="0" indent="0" algn="ctr">
                        <a:buFont typeface="Arial" panose="020B0604020202020204" pitchFamily="34" charset="0"/>
                        <a:buNone/>
                      </a:pPr>
                      <a:r>
                        <a:rPr lang="en-GB" dirty="0"/>
                        <a:t>4</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Meets all the criteria</a:t>
                      </a:r>
                    </a:p>
                  </a:txBody>
                  <a:tcPr/>
                </a:tc>
                <a:tc>
                  <a:txBody>
                    <a:bodyPr/>
                    <a:lstStyle/>
                    <a:p>
                      <a:pPr marL="0" indent="0" algn="ctr">
                        <a:buFont typeface="Arial" panose="020B0604020202020204" pitchFamily="34" charset="0"/>
                        <a:buNone/>
                      </a:pPr>
                      <a:r>
                        <a:rPr lang="en-GB" dirty="0"/>
                        <a:t>5</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285750" indent="-285750">
                        <a:buFont typeface="Arial" panose="020B0604020202020204" pitchFamily="34" charset="0"/>
                        <a:buChar char="•"/>
                      </a:pPr>
                      <a:r>
                        <a:rPr lang="en-GB" dirty="0"/>
                        <a:t>UK is now a total surveillance society</a:t>
                      </a:r>
                    </a:p>
                    <a:p>
                      <a:pPr marL="285750" indent="-285750">
                        <a:buFont typeface="Arial" panose="020B0604020202020204" pitchFamily="34" charset="0"/>
                        <a:buChar char="•"/>
                      </a:pPr>
                      <a:r>
                        <a:rPr lang="en-GB" dirty="0"/>
                        <a:t>Increasing bureaucratic burden placed on businesses and citizenry (Self-Assessment, Making Tax Digital, splitting Capital Gains submissions off from annual Self-Assessment and allowing 60 days for filing and payment…)</a:t>
                      </a:r>
                    </a:p>
                    <a:p>
                      <a:pPr marL="285750" indent="-285750">
                        <a:buFont typeface="Arial" panose="020B0604020202020204" pitchFamily="34" charset="0"/>
                        <a:buChar char="•"/>
                      </a:pPr>
                      <a:r>
                        <a:rPr lang="en-GB" dirty="0"/>
                        <a:t>Nowhere to hide: financial dealings and wealth all subject to scrutiny and taxed accordingly</a:t>
                      </a:r>
                    </a:p>
                  </a:txBody>
                  <a:tcPr/>
                </a:tc>
                <a:tc>
                  <a:txBody>
                    <a:bodyPr/>
                    <a:lstStyle/>
                    <a:p>
                      <a:pPr marL="0" indent="0" algn="ctr">
                        <a:buFont typeface="Arial" panose="020B0604020202020204" pitchFamily="34" charset="0"/>
                        <a:buNone/>
                      </a:pPr>
                      <a:r>
                        <a:rPr lang="en-GB" dirty="0"/>
                        <a:t>5</a:t>
                      </a:r>
                    </a:p>
                  </a:txBody>
                  <a:tcPr/>
                </a:tc>
                <a:extLst>
                  <a:ext uri="{0D108BD9-81ED-4DB2-BD59-A6C34878D82A}">
                    <a16:rowId xmlns:a16="http://schemas.microsoft.com/office/drawing/2014/main" val="1225406213"/>
                  </a:ext>
                </a:extLst>
              </a:tr>
            </a:tbl>
          </a:graphicData>
        </a:graphic>
      </p:graphicFrame>
    </p:spTree>
    <p:extLst>
      <p:ext uri="{BB962C8B-B14F-4D97-AF65-F5344CB8AC3E}">
        <p14:creationId xmlns:p14="http://schemas.microsoft.com/office/powerpoint/2010/main" val="250233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70AC8-60C4-8BAE-ABCC-6FE7AE24B3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E3261D-10F7-341B-F6A9-D433A99CB19F}"/>
              </a:ext>
            </a:extLst>
          </p:cNvPr>
          <p:cNvSpPr>
            <a:spLocks noGrp="1"/>
          </p:cNvSpPr>
          <p:nvPr>
            <p:ph type="title"/>
          </p:nvPr>
        </p:nvSpPr>
        <p:spPr/>
        <p:txBody>
          <a:bodyPr>
            <a:normAutofit/>
          </a:bodyPr>
          <a:lstStyle/>
          <a:p>
            <a:r>
              <a:rPr lang="en-GB" dirty="0"/>
              <a:t>Euro</a:t>
            </a:r>
          </a:p>
        </p:txBody>
      </p:sp>
      <p:graphicFrame>
        <p:nvGraphicFramePr>
          <p:cNvPr id="4" name="Table 4">
            <a:extLst>
              <a:ext uri="{FF2B5EF4-FFF2-40B4-BE49-F238E27FC236}">
                <a16:creationId xmlns:a16="http://schemas.microsoft.com/office/drawing/2014/main" id="{5B95D41E-63E6-E27D-164A-5781BB16D672}"/>
              </a:ext>
            </a:extLst>
          </p:cNvPr>
          <p:cNvGraphicFramePr>
            <a:graphicFrameLocks noGrp="1"/>
          </p:cNvGraphicFramePr>
          <p:nvPr>
            <p:ph idx="1"/>
            <p:extLst>
              <p:ext uri="{D42A27DB-BD31-4B8C-83A1-F6EECF244321}">
                <p14:modId xmlns:p14="http://schemas.microsoft.com/office/powerpoint/2010/main" val="3438888286"/>
              </p:ext>
            </p:extLst>
          </p:nvPr>
        </p:nvGraphicFramePr>
        <p:xfrm>
          <a:off x="458637" y="1538841"/>
          <a:ext cx="10515599" cy="4302760"/>
        </p:xfrm>
        <a:graphic>
          <a:graphicData uri="http://schemas.openxmlformats.org/drawingml/2006/table">
            <a:tbl>
              <a:tblPr firstRow="1" bandRow="1">
                <a:tableStyleId>{5C22544A-7EE6-4342-B048-85BDC9FD1C3A}</a:tableStyleId>
              </a:tblPr>
              <a:tblGrid>
                <a:gridCol w="2232805">
                  <a:extLst>
                    <a:ext uri="{9D8B030D-6E8A-4147-A177-3AD203B41FA5}">
                      <a16:colId xmlns:a16="http://schemas.microsoft.com/office/drawing/2014/main" val="981025878"/>
                    </a:ext>
                  </a:extLst>
                </a:gridCol>
                <a:gridCol w="7513607">
                  <a:extLst>
                    <a:ext uri="{9D8B030D-6E8A-4147-A177-3AD203B41FA5}">
                      <a16:colId xmlns:a16="http://schemas.microsoft.com/office/drawing/2014/main" val="1415623410"/>
                    </a:ext>
                  </a:extLst>
                </a:gridCol>
                <a:gridCol w="769187">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Opinion</a:t>
                      </a:r>
                    </a:p>
                  </a:txBody>
                  <a:tcPr/>
                </a:tc>
                <a:tc>
                  <a:txBody>
                    <a:bodyPr/>
                    <a:lstStyle/>
                    <a:p>
                      <a:pPr algn="ctr"/>
                      <a:r>
                        <a:rPr lang="en-GB" dirty="0"/>
                        <a:t>Score</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285750" indent="-285750">
                        <a:buFont typeface="Arial" panose="020B0604020202020204" pitchFamily="34" charset="0"/>
                        <a:buChar char="•"/>
                      </a:pPr>
                      <a:r>
                        <a:rPr lang="en-GB" dirty="0"/>
                        <a:t>Napoleonic law favours authorities in any dispute simply on the basis that authorities are charged with acting in the higher public interest</a:t>
                      </a:r>
                    </a:p>
                    <a:p>
                      <a:pPr marL="285750" indent="-285750">
                        <a:buFont typeface="Arial" panose="020B0604020202020204" pitchFamily="34" charset="0"/>
                        <a:buChar char="•"/>
                      </a:pPr>
                      <a:r>
                        <a:rPr lang="en-GB" dirty="0"/>
                        <a:t>European Court of Justice almost always supports the Brussels view</a:t>
                      </a:r>
                    </a:p>
                  </a:txBody>
                  <a:tcPr/>
                </a:tc>
                <a:tc>
                  <a:txBody>
                    <a:bodyPr/>
                    <a:lstStyle/>
                    <a:p>
                      <a:pPr marL="0" indent="0" algn="ctr">
                        <a:buFont typeface="Arial" panose="020B0604020202020204" pitchFamily="34" charset="0"/>
                        <a:buNone/>
                      </a:pPr>
                      <a:r>
                        <a:rPr lang="en-GB" dirty="0"/>
                        <a:t>4</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285750" indent="-285750">
                        <a:buFont typeface="Arial" panose="020B0604020202020204" pitchFamily="34" charset="0"/>
                        <a:buChar char="•"/>
                      </a:pPr>
                      <a:r>
                        <a:rPr lang="en-GB" dirty="0"/>
                        <a:t>Mosaic of ‘emerging’ EU-level bodies and pre-existing but emasculated member state-level bodies</a:t>
                      </a:r>
                    </a:p>
                    <a:p>
                      <a:pPr marL="285750" indent="-285750">
                        <a:buFont typeface="Arial" panose="020B0604020202020204" pitchFamily="34" charset="0"/>
                        <a:buChar char="•"/>
                      </a:pPr>
                      <a:r>
                        <a:rPr lang="en-GB" dirty="0"/>
                        <a:t>Overarching concern is to preserve the market for the issuance of debt by member states, EU-level </a:t>
                      </a:r>
                      <a:r>
                        <a:rPr lang="en-GB" dirty="0" err="1"/>
                        <a:t>supranationals</a:t>
                      </a:r>
                      <a:r>
                        <a:rPr lang="en-GB" dirty="0"/>
                        <a:t>, and other public bodies</a:t>
                      </a:r>
                    </a:p>
                  </a:txBody>
                  <a:tcPr/>
                </a:tc>
                <a:tc>
                  <a:txBody>
                    <a:bodyPr/>
                    <a:lstStyle/>
                    <a:p>
                      <a:pPr marL="0" indent="0" algn="ctr">
                        <a:buFont typeface="Arial" panose="020B0604020202020204" pitchFamily="34" charset="0"/>
                        <a:buNone/>
                      </a:pPr>
                      <a:r>
                        <a:rPr lang="en-GB" dirty="0"/>
                        <a:t>3</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285750" indent="-285750">
                        <a:buFont typeface="Arial" panose="020B0604020202020204" pitchFamily="34" charset="0"/>
                        <a:buChar char="•"/>
                      </a:pPr>
                      <a:r>
                        <a:rPr lang="en-GB" dirty="0"/>
                        <a:t>The euro has multiple users, and all have ceded </a:t>
                      </a:r>
                      <a:r>
                        <a:rPr lang="en-GB"/>
                        <a:t>the levers </a:t>
                      </a:r>
                      <a:r>
                        <a:rPr lang="en-GB" dirty="0"/>
                        <a:t>of control to the European Central Bank</a:t>
                      </a:r>
                    </a:p>
                    <a:p>
                      <a:pPr marL="285750" indent="-285750">
                        <a:buFont typeface="Arial" panose="020B0604020202020204" pitchFamily="34" charset="0"/>
                        <a:buChar char="•"/>
                      </a:pPr>
                      <a:r>
                        <a:rPr lang="en-GB" dirty="0"/>
                        <a:t>The Eurozone contains no genuinely sovereign counterparty</a:t>
                      </a:r>
                    </a:p>
                    <a:p>
                      <a:pPr marL="285750" indent="-285750">
                        <a:buFont typeface="Arial" panose="020B0604020202020204" pitchFamily="34" charset="0"/>
                        <a:buChar char="•"/>
                      </a:pPr>
                      <a:r>
                        <a:rPr lang="en-GB" sz="1800" kern="1200" dirty="0">
                          <a:solidFill>
                            <a:schemeClr val="dk1"/>
                          </a:solidFill>
                          <a:effectLst/>
                          <a:latin typeface="+mn-lt"/>
                          <a:ea typeface="+mn-ea"/>
                          <a:cs typeface="+mn-cs"/>
                        </a:rPr>
                        <a:t>There is therefore no such thing as a genuine 'safe asset' in the Eurozone </a:t>
                      </a:r>
                      <a:endParaRPr lang="en-GB" dirty="0"/>
                    </a:p>
                  </a:txBody>
                  <a:tcPr/>
                </a:tc>
                <a:tc>
                  <a:txBody>
                    <a:bodyPr/>
                    <a:lstStyle/>
                    <a:p>
                      <a:pPr marL="0" indent="0" algn="ctr">
                        <a:buFont typeface="Arial" panose="020B0604020202020204" pitchFamily="34" charset="0"/>
                        <a:buNone/>
                      </a:pPr>
                      <a:r>
                        <a:rPr lang="en-GB" dirty="0"/>
                        <a:t>3</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285750" indent="-285750">
                        <a:buFont typeface="Arial" panose="020B0604020202020204" pitchFamily="34" charset="0"/>
                        <a:buChar char="•"/>
                      </a:pPr>
                      <a:r>
                        <a:rPr lang="en-GB" dirty="0"/>
                        <a:t>Businesses and citizenry are fairly well trained in the main</a:t>
                      </a:r>
                    </a:p>
                    <a:p>
                      <a:pPr marL="285750" indent="-285750">
                        <a:buFont typeface="Arial" panose="020B0604020202020204" pitchFamily="34" charset="0"/>
                        <a:buChar char="•"/>
                      </a:pPr>
                      <a:r>
                        <a:rPr lang="en-GB" dirty="0"/>
                        <a:t>More so in the Northern half of the Eurozone than in the Club Med</a:t>
                      </a:r>
                    </a:p>
                  </a:txBody>
                  <a:tcPr/>
                </a:tc>
                <a:tc>
                  <a:txBody>
                    <a:bodyPr/>
                    <a:lstStyle/>
                    <a:p>
                      <a:pPr marL="0" indent="0" algn="ctr">
                        <a:buFont typeface="Arial" panose="020B0604020202020204" pitchFamily="34" charset="0"/>
                        <a:buNone/>
                      </a:pPr>
                      <a:r>
                        <a:rPr lang="en-GB" dirty="0"/>
                        <a:t>4</a:t>
                      </a:r>
                    </a:p>
                  </a:txBody>
                  <a:tcPr/>
                </a:tc>
                <a:extLst>
                  <a:ext uri="{0D108BD9-81ED-4DB2-BD59-A6C34878D82A}">
                    <a16:rowId xmlns:a16="http://schemas.microsoft.com/office/drawing/2014/main" val="1225406213"/>
                  </a:ext>
                </a:extLst>
              </a:tr>
            </a:tbl>
          </a:graphicData>
        </a:graphic>
      </p:graphicFrame>
    </p:spTree>
    <p:extLst>
      <p:ext uri="{BB962C8B-B14F-4D97-AF65-F5344CB8AC3E}">
        <p14:creationId xmlns:p14="http://schemas.microsoft.com/office/powerpoint/2010/main" val="1467054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EE8903-C735-D23E-6E39-BF4CD0E1DF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72448A-167A-FAF5-D1A8-D0E99DB92622}"/>
              </a:ext>
            </a:extLst>
          </p:cNvPr>
          <p:cNvSpPr>
            <a:spLocks noGrp="1"/>
          </p:cNvSpPr>
          <p:nvPr>
            <p:ph type="title"/>
          </p:nvPr>
        </p:nvSpPr>
        <p:spPr/>
        <p:txBody>
          <a:bodyPr>
            <a:normAutofit/>
          </a:bodyPr>
          <a:lstStyle/>
          <a:p>
            <a:r>
              <a:rPr lang="en-GB" dirty="0"/>
              <a:t>Chinese yuan</a:t>
            </a:r>
          </a:p>
        </p:txBody>
      </p:sp>
      <p:graphicFrame>
        <p:nvGraphicFramePr>
          <p:cNvPr id="4" name="Table 4">
            <a:extLst>
              <a:ext uri="{FF2B5EF4-FFF2-40B4-BE49-F238E27FC236}">
                <a16:creationId xmlns:a16="http://schemas.microsoft.com/office/drawing/2014/main" id="{7EFB7A84-6807-4B9E-9B4D-D1CB838B786B}"/>
              </a:ext>
            </a:extLst>
          </p:cNvPr>
          <p:cNvGraphicFramePr>
            <a:graphicFrameLocks noGrp="1"/>
          </p:cNvGraphicFramePr>
          <p:nvPr>
            <p:ph idx="1"/>
            <p:extLst>
              <p:ext uri="{D42A27DB-BD31-4B8C-83A1-F6EECF244321}">
                <p14:modId xmlns:p14="http://schemas.microsoft.com/office/powerpoint/2010/main" val="98589356"/>
              </p:ext>
            </p:extLst>
          </p:nvPr>
        </p:nvGraphicFramePr>
        <p:xfrm>
          <a:off x="458637" y="1538841"/>
          <a:ext cx="10515599" cy="3210560"/>
        </p:xfrm>
        <a:graphic>
          <a:graphicData uri="http://schemas.openxmlformats.org/drawingml/2006/table">
            <a:tbl>
              <a:tblPr firstRow="1" bandRow="1">
                <a:tableStyleId>{5C22544A-7EE6-4342-B048-85BDC9FD1C3A}</a:tableStyleId>
              </a:tblPr>
              <a:tblGrid>
                <a:gridCol w="2232805">
                  <a:extLst>
                    <a:ext uri="{9D8B030D-6E8A-4147-A177-3AD203B41FA5}">
                      <a16:colId xmlns:a16="http://schemas.microsoft.com/office/drawing/2014/main" val="981025878"/>
                    </a:ext>
                  </a:extLst>
                </a:gridCol>
                <a:gridCol w="7513607">
                  <a:extLst>
                    <a:ext uri="{9D8B030D-6E8A-4147-A177-3AD203B41FA5}">
                      <a16:colId xmlns:a16="http://schemas.microsoft.com/office/drawing/2014/main" val="1415623410"/>
                    </a:ext>
                  </a:extLst>
                </a:gridCol>
                <a:gridCol w="769187">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Opinion</a:t>
                      </a:r>
                    </a:p>
                  </a:txBody>
                  <a:tcPr/>
                </a:tc>
                <a:tc>
                  <a:txBody>
                    <a:bodyPr/>
                    <a:lstStyle/>
                    <a:p>
                      <a:pPr algn="ctr"/>
                      <a:r>
                        <a:rPr lang="en-GB" dirty="0"/>
                        <a:t>Score</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285750" indent="-285750">
                        <a:buFont typeface="Arial" panose="020B0604020202020204" pitchFamily="34" charset="0"/>
                        <a:buChar char="•"/>
                      </a:pPr>
                      <a:r>
                        <a:rPr lang="en-GB" dirty="0"/>
                        <a:t>Highly unreliable for a foreign creditor</a:t>
                      </a:r>
                    </a:p>
                    <a:p>
                      <a:pPr marL="285750" indent="-285750">
                        <a:buFont typeface="Arial" panose="020B0604020202020204" pitchFamily="34" charset="0"/>
                        <a:buChar char="•"/>
                      </a:pPr>
                      <a:r>
                        <a:rPr lang="en-GB" dirty="0"/>
                        <a:t>Such a creditor risks ending up in a grey boiler suit and in a camp</a:t>
                      </a:r>
                    </a:p>
                  </a:txBody>
                  <a:tcPr/>
                </a:tc>
                <a:tc>
                  <a:txBody>
                    <a:bodyPr/>
                    <a:lstStyle/>
                    <a:p>
                      <a:pPr marL="0" indent="0" algn="ctr">
                        <a:buFont typeface="Arial" panose="020B0604020202020204" pitchFamily="34" charset="0"/>
                        <a:buNone/>
                      </a:pPr>
                      <a:r>
                        <a:rPr lang="en-GB" dirty="0"/>
                        <a:t>1</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285750" indent="-285750">
                        <a:buFont typeface="Arial" panose="020B0604020202020204" pitchFamily="34" charset="0"/>
                        <a:buChar char="•"/>
                      </a:pPr>
                      <a:r>
                        <a:rPr lang="en-GB" dirty="0"/>
                        <a:t>Some semblance of control but rudimentary</a:t>
                      </a:r>
                    </a:p>
                    <a:p>
                      <a:pPr marL="285750" indent="-285750">
                        <a:buFont typeface="Arial" panose="020B0604020202020204" pitchFamily="34" charset="0"/>
                        <a:buChar char="•"/>
                      </a:pPr>
                      <a:r>
                        <a:rPr lang="en-GB" dirty="0"/>
                        <a:t>Not guaranteed to operate in favour of investors or indeed to ensure an orderly market</a:t>
                      </a:r>
                    </a:p>
                  </a:txBody>
                  <a:tcPr/>
                </a:tc>
                <a:tc>
                  <a:txBody>
                    <a:bodyPr/>
                    <a:lstStyle/>
                    <a:p>
                      <a:pPr marL="0" indent="0" algn="ctr">
                        <a:buFont typeface="Arial" panose="020B0604020202020204" pitchFamily="34" charset="0"/>
                        <a:buNone/>
                      </a:pPr>
                      <a:r>
                        <a:rPr lang="en-GB" dirty="0"/>
                        <a:t>2</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285750" indent="-285750">
                        <a:buFont typeface="Arial" panose="020B0604020202020204" pitchFamily="34" charset="0"/>
                        <a:buChar char="•"/>
                      </a:pPr>
                      <a:r>
                        <a:rPr lang="en-GB" dirty="0"/>
                        <a:t>It exists but why would you buy it or place reliance on it?</a:t>
                      </a:r>
                    </a:p>
                  </a:txBody>
                  <a:tcPr/>
                </a:tc>
                <a:tc>
                  <a:txBody>
                    <a:bodyPr/>
                    <a:lstStyle/>
                    <a:p>
                      <a:pPr marL="0" indent="0" algn="ctr">
                        <a:buFont typeface="Arial" panose="020B0604020202020204" pitchFamily="34" charset="0"/>
                        <a:buNone/>
                      </a:pPr>
                      <a:r>
                        <a:rPr lang="en-GB" dirty="0"/>
                        <a:t>2</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285750" indent="-285750">
                        <a:buFont typeface="Arial" panose="020B0604020202020204" pitchFamily="34" charset="0"/>
                        <a:buChar char="•"/>
                      </a:pPr>
                      <a:r>
                        <a:rPr lang="en-GB" dirty="0"/>
                        <a:t>Good work ethic</a:t>
                      </a:r>
                    </a:p>
                    <a:p>
                      <a:pPr marL="285750" indent="-285750">
                        <a:buFont typeface="Arial" panose="020B0604020202020204" pitchFamily="34" charset="0"/>
                        <a:buChar char="•"/>
                      </a:pPr>
                      <a:r>
                        <a:rPr lang="en-GB" dirty="0"/>
                        <a:t>Widespread corruption and grift</a:t>
                      </a:r>
                    </a:p>
                    <a:p>
                      <a:pPr marL="285750" indent="-285750">
                        <a:buFont typeface="Arial" panose="020B0604020202020204" pitchFamily="34" charset="0"/>
                        <a:buChar char="•"/>
                      </a:pPr>
                      <a:r>
                        <a:rPr lang="en-GB" dirty="0"/>
                        <a:t>Populace is under control but public budgets are as watertight as a sieve</a:t>
                      </a:r>
                    </a:p>
                  </a:txBody>
                  <a:tcPr/>
                </a:tc>
                <a:tc>
                  <a:txBody>
                    <a:bodyPr/>
                    <a:lstStyle/>
                    <a:p>
                      <a:pPr marL="0" indent="0" algn="ctr">
                        <a:buFont typeface="Arial" panose="020B0604020202020204" pitchFamily="34" charset="0"/>
                        <a:buNone/>
                      </a:pPr>
                      <a:r>
                        <a:rPr lang="en-GB" dirty="0"/>
                        <a:t>2</a:t>
                      </a:r>
                    </a:p>
                  </a:txBody>
                  <a:tcPr/>
                </a:tc>
                <a:extLst>
                  <a:ext uri="{0D108BD9-81ED-4DB2-BD59-A6C34878D82A}">
                    <a16:rowId xmlns:a16="http://schemas.microsoft.com/office/drawing/2014/main" val="1225406213"/>
                  </a:ext>
                </a:extLst>
              </a:tr>
            </a:tbl>
          </a:graphicData>
        </a:graphic>
      </p:graphicFrame>
    </p:spTree>
    <p:extLst>
      <p:ext uri="{BB962C8B-B14F-4D97-AF65-F5344CB8AC3E}">
        <p14:creationId xmlns:p14="http://schemas.microsoft.com/office/powerpoint/2010/main" val="20574176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905ED-9336-229F-CFCC-151B50F1E3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C61268-A9A5-B43F-760B-3F0FBE8D4EBC}"/>
              </a:ext>
            </a:extLst>
          </p:cNvPr>
          <p:cNvSpPr>
            <a:spLocks noGrp="1"/>
          </p:cNvSpPr>
          <p:nvPr>
            <p:ph type="title"/>
          </p:nvPr>
        </p:nvSpPr>
        <p:spPr/>
        <p:txBody>
          <a:bodyPr>
            <a:normAutofit/>
          </a:bodyPr>
          <a:lstStyle/>
          <a:p>
            <a:r>
              <a:rPr lang="en-GB" dirty="0"/>
              <a:t>Bitcoin</a:t>
            </a:r>
          </a:p>
        </p:txBody>
      </p:sp>
      <p:graphicFrame>
        <p:nvGraphicFramePr>
          <p:cNvPr id="4" name="Table 4">
            <a:extLst>
              <a:ext uri="{FF2B5EF4-FFF2-40B4-BE49-F238E27FC236}">
                <a16:creationId xmlns:a16="http://schemas.microsoft.com/office/drawing/2014/main" id="{9611B3BC-C377-CCDA-4D42-2C5B216D8BA1}"/>
              </a:ext>
            </a:extLst>
          </p:cNvPr>
          <p:cNvGraphicFramePr>
            <a:graphicFrameLocks noGrp="1"/>
          </p:cNvGraphicFramePr>
          <p:nvPr>
            <p:ph idx="1"/>
            <p:extLst>
              <p:ext uri="{D42A27DB-BD31-4B8C-83A1-F6EECF244321}">
                <p14:modId xmlns:p14="http://schemas.microsoft.com/office/powerpoint/2010/main" val="60528465"/>
              </p:ext>
            </p:extLst>
          </p:nvPr>
        </p:nvGraphicFramePr>
        <p:xfrm>
          <a:off x="458637" y="1538841"/>
          <a:ext cx="10515599" cy="1854200"/>
        </p:xfrm>
        <a:graphic>
          <a:graphicData uri="http://schemas.openxmlformats.org/drawingml/2006/table">
            <a:tbl>
              <a:tblPr firstRow="1" bandRow="1">
                <a:tableStyleId>{5C22544A-7EE6-4342-B048-85BDC9FD1C3A}</a:tableStyleId>
              </a:tblPr>
              <a:tblGrid>
                <a:gridCol w="2232805">
                  <a:extLst>
                    <a:ext uri="{9D8B030D-6E8A-4147-A177-3AD203B41FA5}">
                      <a16:colId xmlns:a16="http://schemas.microsoft.com/office/drawing/2014/main" val="981025878"/>
                    </a:ext>
                  </a:extLst>
                </a:gridCol>
                <a:gridCol w="7513607">
                  <a:extLst>
                    <a:ext uri="{9D8B030D-6E8A-4147-A177-3AD203B41FA5}">
                      <a16:colId xmlns:a16="http://schemas.microsoft.com/office/drawing/2014/main" val="1415623410"/>
                    </a:ext>
                  </a:extLst>
                </a:gridCol>
                <a:gridCol w="769187">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Opinion</a:t>
                      </a:r>
                    </a:p>
                  </a:txBody>
                  <a:tcPr/>
                </a:tc>
                <a:tc>
                  <a:txBody>
                    <a:bodyPr/>
                    <a:lstStyle/>
                    <a:p>
                      <a:pPr algn="ctr"/>
                      <a:r>
                        <a:rPr lang="en-GB" dirty="0"/>
                        <a:t>Score</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285750" indent="-285750">
                        <a:buFont typeface="Arial" panose="020B0604020202020204" pitchFamily="34" charset="0"/>
                        <a:buChar char="•"/>
                      </a:pPr>
                      <a:r>
                        <a:rPr lang="en-GB" dirty="0"/>
                        <a:t>Non-existent</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285750" indent="-285750">
                        <a:buFont typeface="Arial" panose="020B0604020202020204" pitchFamily="34" charset="0"/>
                        <a:buChar char="•"/>
                      </a:pPr>
                      <a:r>
                        <a:rPr lang="en-GB" dirty="0"/>
                        <a:t>Non-existent</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285750" indent="-285750">
                        <a:buFont typeface="Arial" panose="020B0604020202020204" pitchFamily="34" charset="0"/>
                        <a:buChar char="•"/>
                      </a:pPr>
                      <a:r>
                        <a:rPr lang="en-GB" dirty="0"/>
                        <a:t>There is no nation state behind Bitcoin</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285750" indent="-285750">
                        <a:buFont typeface="Arial" panose="020B0604020202020204" pitchFamily="34" charset="0"/>
                        <a:buChar char="•"/>
                      </a:pPr>
                      <a:r>
                        <a:rPr lang="en-GB" dirty="0"/>
                        <a:t>There is no ‘full faith and credit’ behind it either</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1225406213"/>
                  </a:ext>
                </a:extLst>
              </a:tr>
            </a:tbl>
          </a:graphicData>
        </a:graphic>
      </p:graphicFrame>
    </p:spTree>
    <p:extLst>
      <p:ext uri="{BB962C8B-B14F-4D97-AF65-F5344CB8AC3E}">
        <p14:creationId xmlns:p14="http://schemas.microsoft.com/office/powerpoint/2010/main" val="14708519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85B4"/>
                </a:solidFill>
              </a:rPr>
              <a:t>Agenda</a:t>
            </a:r>
          </a:p>
        </p:txBody>
      </p:sp>
      <p:sp>
        <p:nvSpPr>
          <p:cNvPr id="3" name="Content Placeholder 2"/>
          <p:cNvSpPr>
            <a:spLocks noGrp="1"/>
          </p:cNvSpPr>
          <p:nvPr>
            <p:ph idx="1"/>
          </p:nvPr>
        </p:nvSpPr>
        <p:spPr/>
        <p:txBody>
          <a:bodyPr>
            <a:normAutofit/>
          </a:bodyPr>
          <a:lstStyle/>
          <a:p>
            <a:r>
              <a:rPr lang="en-US" dirty="0"/>
              <a:t>Overarching context</a:t>
            </a:r>
          </a:p>
          <a:p>
            <a:r>
              <a:rPr lang="en-US" dirty="0"/>
              <a:t>Payment systems characteristics</a:t>
            </a:r>
          </a:p>
          <a:p>
            <a:r>
              <a:rPr lang="en-US" dirty="0"/>
              <a:t>Willingness to hold a currency:</a:t>
            </a:r>
          </a:p>
          <a:p>
            <a:pPr lvl="1"/>
            <a:r>
              <a:rPr lang="en-US" dirty="0"/>
              <a:t>Safety</a:t>
            </a:r>
          </a:p>
          <a:p>
            <a:pPr lvl="1"/>
            <a:r>
              <a:rPr lang="en-US" dirty="0"/>
              <a:t>Liquidity</a:t>
            </a:r>
          </a:p>
          <a:p>
            <a:pPr lvl="1"/>
            <a:r>
              <a:rPr lang="en-US" dirty="0"/>
              <a:t>Return</a:t>
            </a:r>
          </a:p>
          <a:p>
            <a:r>
              <a:rPr lang="en-US" dirty="0"/>
              <a:t>Comparison of five currencies against four key markers</a:t>
            </a:r>
          </a:p>
          <a:p>
            <a:r>
              <a:rPr lang="en-US" dirty="0"/>
              <a:t>Scoresheet and conclusion – inter alia for ‘de-dollarization’</a:t>
            </a:r>
          </a:p>
        </p:txBody>
      </p:sp>
    </p:spTree>
    <p:extLst>
      <p:ext uri="{BB962C8B-B14F-4D97-AF65-F5344CB8AC3E}">
        <p14:creationId xmlns:p14="http://schemas.microsoft.com/office/powerpoint/2010/main" val="30324104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8161C-ABFE-9E2F-A766-D1749BAFDF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CEF24B-CCCE-A4A1-E3CA-0A306F763986}"/>
              </a:ext>
            </a:extLst>
          </p:cNvPr>
          <p:cNvSpPr>
            <a:spLocks noGrp="1"/>
          </p:cNvSpPr>
          <p:nvPr>
            <p:ph type="title"/>
          </p:nvPr>
        </p:nvSpPr>
        <p:spPr/>
        <p:txBody>
          <a:bodyPr>
            <a:normAutofit/>
          </a:bodyPr>
          <a:lstStyle/>
          <a:p>
            <a:r>
              <a:rPr lang="en-GB" dirty="0"/>
              <a:t>Consolidated scoresheet</a:t>
            </a:r>
          </a:p>
        </p:txBody>
      </p:sp>
      <p:graphicFrame>
        <p:nvGraphicFramePr>
          <p:cNvPr id="4" name="Table 4">
            <a:extLst>
              <a:ext uri="{FF2B5EF4-FFF2-40B4-BE49-F238E27FC236}">
                <a16:creationId xmlns:a16="http://schemas.microsoft.com/office/drawing/2014/main" id="{9F3FF7AC-9A1A-99EB-DACD-43AC8A1A9C6B}"/>
              </a:ext>
            </a:extLst>
          </p:cNvPr>
          <p:cNvGraphicFramePr>
            <a:graphicFrameLocks noGrp="1"/>
          </p:cNvGraphicFramePr>
          <p:nvPr>
            <p:ph idx="1"/>
            <p:extLst>
              <p:ext uri="{D42A27DB-BD31-4B8C-83A1-F6EECF244321}">
                <p14:modId xmlns:p14="http://schemas.microsoft.com/office/powerpoint/2010/main" val="3020996150"/>
              </p:ext>
            </p:extLst>
          </p:nvPr>
        </p:nvGraphicFramePr>
        <p:xfrm>
          <a:off x="1249230" y="2047240"/>
          <a:ext cx="6928611" cy="2763520"/>
        </p:xfrm>
        <a:graphic>
          <a:graphicData uri="http://schemas.openxmlformats.org/drawingml/2006/table">
            <a:tbl>
              <a:tblPr firstRow="1" bandRow="1">
                <a:tableStyleId>{5C22544A-7EE6-4342-B048-85BDC9FD1C3A}</a:tableStyleId>
              </a:tblPr>
              <a:tblGrid>
                <a:gridCol w="2123306">
                  <a:extLst>
                    <a:ext uri="{9D8B030D-6E8A-4147-A177-3AD203B41FA5}">
                      <a16:colId xmlns:a16="http://schemas.microsoft.com/office/drawing/2014/main" val="981025878"/>
                    </a:ext>
                  </a:extLst>
                </a:gridCol>
                <a:gridCol w="779990">
                  <a:extLst>
                    <a:ext uri="{9D8B030D-6E8A-4147-A177-3AD203B41FA5}">
                      <a16:colId xmlns:a16="http://schemas.microsoft.com/office/drawing/2014/main" val="2595469308"/>
                    </a:ext>
                  </a:extLst>
                </a:gridCol>
                <a:gridCol w="878611">
                  <a:extLst>
                    <a:ext uri="{9D8B030D-6E8A-4147-A177-3AD203B41FA5}">
                      <a16:colId xmlns:a16="http://schemas.microsoft.com/office/drawing/2014/main" val="2870947392"/>
                    </a:ext>
                  </a:extLst>
                </a:gridCol>
                <a:gridCol w="797922">
                  <a:extLst>
                    <a:ext uri="{9D8B030D-6E8A-4147-A177-3AD203B41FA5}">
                      <a16:colId xmlns:a16="http://schemas.microsoft.com/office/drawing/2014/main" val="3955323990"/>
                    </a:ext>
                  </a:extLst>
                </a:gridCol>
                <a:gridCol w="1061504">
                  <a:extLst>
                    <a:ext uri="{9D8B030D-6E8A-4147-A177-3AD203B41FA5}">
                      <a16:colId xmlns:a16="http://schemas.microsoft.com/office/drawing/2014/main" val="1415623410"/>
                    </a:ext>
                  </a:extLst>
                </a:gridCol>
                <a:gridCol w="1287278">
                  <a:extLst>
                    <a:ext uri="{9D8B030D-6E8A-4147-A177-3AD203B41FA5}">
                      <a16:colId xmlns:a16="http://schemas.microsoft.com/office/drawing/2014/main" val="3950909680"/>
                    </a:ext>
                  </a:extLst>
                </a:gridCol>
              </a:tblGrid>
              <a:tr h="370840">
                <a:tc>
                  <a:txBody>
                    <a:bodyPr/>
                    <a:lstStyle/>
                    <a:p>
                      <a:pPr algn="ctr"/>
                      <a:r>
                        <a:rPr lang="en-GB" dirty="0"/>
                        <a:t>Marker</a:t>
                      </a:r>
                    </a:p>
                  </a:txBody>
                  <a:tcPr/>
                </a:tc>
                <a:tc>
                  <a:txBody>
                    <a:bodyPr/>
                    <a:lstStyle/>
                    <a:p>
                      <a:pPr algn="ctr"/>
                      <a:r>
                        <a:rPr lang="en-GB" dirty="0"/>
                        <a:t>US dollar</a:t>
                      </a:r>
                    </a:p>
                  </a:txBody>
                  <a:tcPr/>
                </a:tc>
                <a:tc>
                  <a:txBody>
                    <a:bodyPr/>
                    <a:lstStyle/>
                    <a:p>
                      <a:pPr algn="ctr"/>
                      <a:r>
                        <a:rPr lang="en-GB" dirty="0"/>
                        <a:t>UK pound</a:t>
                      </a:r>
                    </a:p>
                  </a:txBody>
                  <a:tcPr/>
                </a:tc>
                <a:tc>
                  <a:txBody>
                    <a:bodyPr/>
                    <a:lstStyle/>
                    <a:p>
                      <a:pPr algn="ctr"/>
                      <a:r>
                        <a:rPr lang="en-GB" dirty="0"/>
                        <a:t>Euro</a:t>
                      </a:r>
                    </a:p>
                  </a:txBody>
                  <a:tcPr/>
                </a:tc>
                <a:tc>
                  <a:txBody>
                    <a:bodyPr/>
                    <a:lstStyle/>
                    <a:p>
                      <a:pPr algn="ctr"/>
                      <a:r>
                        <a:rPr lang="en-GB" dirty="0"/>
                        <a:t>Chinese yuan</a:t>
                      </a:r>
                    </a:p>
                  </a:txBody>
                  <a:tcPr/>
                </a:tc>
                <a:tc>
                  <a:txBody>
                    <a:bodyPr/>
                    <a:lstStyle/>
                    <a:p>
                      <a:pPr algn="ctr"/>
                      <a:r>
                        <a:rPr lang="en-GB" dirty="0"/>
                        <a:t>Bitcoin</a:t>
                      </a:r>
                    </a:p>
                  </a:txBody>
                  <a:tcPr/>
                </a:tc>
                <a:extLst>
                  <a:ext uri="{0D108BD9-81ED-4DB2-BD59-A6C34878D82A}">
                    <a16:rowId xmlns:a16="http://schemas.microsoft.com/office/drawing/2014/main" val="2081874892"/>
                  </a:ext>
                </a:extLst>
              </a:tr>
              <a:tr h="370840">
                <a:tc>
                  <a:txBody>
                    <a:bodyPr/>
                    <a:lstStyle/>
                    <a:p>
                      <a:r>
                        <a:rPr lang="en-GB" dirty="0"/>
                        <a:t>Legal system</a:t>
                      </a:r>
                    </a:p>
                  </a:txBody>
                  <a:tcPr/>
                </a:tc>
                <a:tc>
                  <a:txBody>
                    <a:bodyPr/>
                    <a:lstStyle/>
                    <a:p>
                      <a:pPr marL="0" indent="0" algn="ctr">
                        <a:buFont typeface="Arial" panose="020B0604020202020204" pitchFamily="34" charset="0"/>
                        <a:buNone/>
                      </a:pPr>
                      <a:r>
                        <a:rPr lang="en-GB" dirty="0"/>
                        <a:t>5</a:t>
                      </a:r>
                    </a:p>
                  </a:txBody>
                  <a:tcPr/>
                </a:tc>
                <a:tc>
                  <a:txBody>
                    <a:bodyPr/>
                    <a:lstStyle/>
                    <a:p>
                      <a:pPr marL="0" indent="0" algn="ctr">
                        <a:buFont typeface="Arial" panose="020B0604020202020204" pitchFamily="34" charset="0"/>
                        <a:buNone/>
                      </a:pPr>
                      <a:r>
                        <a:rPr lang="en-GB" dirty="0"/>
                        <a:t>4</a:t>
                      </a:r>
                    </a:p>
                  </a:txBody>
                  <a:tcPr/>
                </a:tc>
                <a:tc>
                  <a:txBody>
                    <a:bodyPr/>
                    <a:lstStyle/>
                    <a:p>
                      <a:pPr marL="0" indent="0" algn="ctr">
                        <a:buFont typeface="Arial" panose="020B0604020202020204" pitchFamily="34" charset="0"/>
                        <a:buNone/>
                      </a:pPr>
                      <a:r>
                        <a:rPr lang="en-GB" dirty="0"/>
                        <a:t>4</a:t>
                      </a:r>
                    </a:p>
                  </a:txBody>
                  <a:tcPr/>
                </a:tc>
                <a:tc>
                  <a:txBody>
                    <a:bodyPr/>
                    <a:lstStyle/>
                    <a:p>
                      <a:pPr marL="0" indent="0" algn="ctr">
                        <a:buFont typeface="Arial" panose="020B0604020202020204" pitchFamily="34" charset="0"/>
                        <a:buNone/>
                      </a:pPr>
                      <a:r>
                        <a:rPr lang="en-GB" dirty="0"/>
                        <a:t>1</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2463572098"/>
                  </a:ext>
                </a:extLst>
              </a:tr>
              <a:tr h="370840">
                <a:tc>
                  <a:txBody>
                    <a:bodyPr/>
                    <a:lstStyle/>
                    <a:p>
                      <a:r>
                        <a:rPr lang="en-GB" dirty="0"/>
                        <a:t>Monetary authorities</a:t>
                      </a:r>
                    </a:p>
                  </a:txBody>
                  <a:tcPr/>
                </a:tc>
                <a:tc>
                  <a:txBody>
                    <a:bodyPr/>
                    <a:lstStyle/>
                    <a:p>
                      <a:pPr marL="0" indent="0" algn="ctr">
                        <a:buFont typeface="Arial" panose="020B0604020202020204" pitchFamily="34" charset="0"/>
                        <a:buNone/>
                      </a:pPr>
                      <a:r>
                        <a:rPr lang="en-GB" dirty="0"/>
                        <a:t>5</a:t>
                      </a:r>
                    </a:p>
                  </a:txBody>
                  <a:tcPr/>
                </a:tc>
                <a:tc>
                  <a:txBody>
                    <a:bodyPr/>
                    <a:lstStyle/>
                    <a:p>
                      <a:pPr marL="0" indent="0" algn="ctr">
                        <a:buFont typeface="Arial" panose="020B0604020202020204" pitchFamily="34" charset="0"/>
                        <a:buNone/>
                      </a:pPr>
                      <a:r>
                        <a:rPr lang="en-GB" dirty="0"/>
                        <a:t>4</a:t>
                      </a:r>
                    </a:p>
                  </a:txBody>
                  <a:tcPr/>
                </a:tc>
                <a:tc>
                  <a:txBody>
                    <a:bodyPr/>
                    <a:lstStyle/>
                    <a:p>
                      <a:pPr marL="0" indent="0" algn="ctr">
                        <a:buFont typeface="Arial" panose="020B0604020202020204" pitchFamily="34" charset="0"/>
                        <a:buNone/>
                      </a:pPr>
                      <a:r>
                        <a:rPr lang="en-GB" dirty="0"/>
                        <a:t>3</a:t>
                      </a:r>
                    </a:p>
                  </a:txBody>
                  <a:tcPr/>
                </a:tc>
                <a:tc>
                  <a:txBody>
                    <a:bodyPr/>
                    <a:lstStyle/>
                    <a:p>
                      <a:pPr marL="0" indent="0" algn="ctr">
                        <a:buFont typeface="Arial" panose="020B0604020202020204" pitchFamily="34" charset="0"/>
                        <a:buNone/>
                      </a:pPr>
                      <a:r>
                        <a:rPr lang="en-GB" dirty="0"/>
                        <a:t>2</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3104209139"/>
                  </a:ext>
                </a:extLst>
              </a:tr>
              <a:tr h="370840">
                <a:tc>
                  <a:txBody>
                    <a:bodyPr/>
                    <a:lstStyle/>
                    <a:p>
                      <a:r>
                        <a:rPr lang="en-GB" dirty="0"/>
                        <a:t>Sovereign debt</a:t>
                      </a:r>
                    </a:p>
                  </a:txBody>
                  <a:tcPr/>
                </a:tc>
                <a:tc>
                  <a:txBody>
                    <a:bodyPr/>
                    <a:lstStyle/>
                    <a:p>
                      <a:pPr marL="0" indent="0" algn="ctr">
                        <a:buFont typeface="Arial" panose="020B0604020202020204" pitchFamily="34" charset="0"/>
                        <a:buNone/>
                      </a:pPr>
                      <a:r>
                        <a:rPr lang="en-GB" dirty="0"/>
                        <a:t>5</a:t>
                      </a:r>
                    </a:p>
                  </a:txBody>
                  <a:tcPr/>
                </a:tc>
                <a:tc>
                  <a:txBody>
                    <a:bodyPr/>
                    <a:lstStyle/>
                    <a:p>
                      <a:pPr marL="0" indent="0" algn="ctr">
                        <a:buFont typeface="Arial" panose="020B0604020202020204" pitchFamily="34" charset="0"/>
                        <a:buNone/>
                      </a:pPr>
                      <a:r>
                        <a:rPr lang="en-GB" dirty="0"/>
                        <a:t>5</a:t>
                      </a:r>
                    </a:p>
                  </a:txBody>
                  <a:tcPr/>
                </a:tc>
                <a:tc>
                  <a:txBody>
                    <a:bodyPr/>
                    <a:lstStyle/>
                    <a:p>
                      <a:pPr marL="0" indent="0" algn="ctr">
                        <a:buFont typeface="Arial" panose="020B0604020202020204" pitchFamily="34" charset="0"/>
                        <a:buNone/>
                      </a:pPr>
                      <a:r>
                        <a:rPr lang="en-GB" dirty="0"/>
                        <a:t>3</a:t>
                      </a:r>
                    </a:p>
                  </a:txBody>
                  <a:tcPr/>
                </a:tc>
                <a:tc>
                  <a:txBody>
                    <a:bodyPr/>
                    <a:lstStyle/>
                    <a:p>
                      <a:pPr marL="0" indent="0" algn="ctr">
                        <a:buFont typeface="Arial" panose="020B0604020202020204" pitchFamily="34" charset="0"/>
                        <a:buNone/>
                      </a:pPr>
                      <a:r>
                        <a:rPr lang="en-GB" dirty="0"/>
                        <a:t>2</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1185492484"/>
                  </a:ext>
                </a:extLst>
              </a:tr>
              <a:tr h="370840">
                <a:tc>
                  <a:txBody>
                    <a:bodyPr/>
                    <a:lstStyle/>
                    <a:p>
                      <a:r>
                        <a:rPr lang="en-GB" dirty="0"/>
                        <a:t>Full faith and credit</a:t>
                      </a:r>
                    </a:p>
                  </a:txBody>
                  <a:tcPr/>
                </a:tc>
                <a:tc>
                  <a:txBody>
                    <a:bodyPr/>
                    <a:lstStyle/>
                    <a:p>
                      <a:pPr marL="0" indent="0" algn="ctr">
                        <a:buFont typeface="Arial" panose="020B0604020202020204" pitchFamily="34" charset="0"/>
                        <a:buNone/>
                      </a:pPr>
                      <a:r>
                        <a:rPr lang="en-GB" dirty="0"/>
                        <a:t>4</a:t>
                      </a:r>
                    </a:p>
                  </a:txBody>
                  <a:tcPr/>
                </a:tc>
                <a:tc>
                  <a:txBody>
                    <a:bodyPr/>
                    <a:lstStyle/>
                    <a:p>
                      <a:pPr marL="0" indent="0" algn="ctr">
                        <a:buFont typeface="Arial" panose="020B0604020202020204" pitchFamily="34" charset="0"/>
                        <a:buNone/>
                      </a:pPr>
                      <a:r>
                        <a:rPr lang="en-GB" dirty="0"/>
                        <a:t>5</a:t>
                      </a:r>
                    </a:p>
                  </a:txBody>
                  <a:tcPr/>
                </a:tc>
                <a:tc>
                  <a:txBody>
                    <a:bodyPr/>
                    <a:lstStyle/>
                    <a:p>
                      <a:pPr marL="0" indent="0" algn="ctr">
                        <a:buFont typeface="Arial" panose="020B0604020202020204" pitchFamily="34" charset="0"/>
                        <a:buNone/>
                      </a:pPr>
                      <a:r>
                        <a:rPr lang="en-GB" dirty="0"/>
                        <a:t>4</a:t>
                      </a:r>
                    </a:p>
                  </a:txBody>
                  <a:tcPr/>
                </a:tc>
                <a:tc>
                  <a:txBody>
                    <a:bodyPr/>
                    <a:lstStyle/>
                    <a:p>
                      <a:pPr marL="0" indent="0" algn="ctr">
                        <a:buFont typeface="Arial" panose="020B0604020202020204" pitchFamily="34" charset="0"/>
                        <a:buNone/>
                      </a:pPr>
                      <a:r>
                        <a:rPr lang="en-GB" dirty="0"/>
                        <a:t>2</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1225406213"/>
                  </a:ext>
                </a:extLst>
              </a:tr>
              <a:tr h="370840">
                <a:tc>
                  <a:txBody>
                    <a:bodyPr/>
                    <a:lstStyle/>
                    <a:p>
                      <a:endParaRPr lang="en-GB" dirty="0"/>
                    </a:p>
                  </a:txBody>
                  <a:tcPr/>
                </a:tc>
                <a:tc>
                  <a:txBody>
                    <a:bodyPr/>
                    <a:lstStyle/>
                    <a:p>
                      <a:pPr marL="0" indent="0" algn="ctr">
                        <a:buFont typeface="Arial" panose="020B0604020202020204" pitchFamily="34" charset="0"/>
                        <a:buNone/>
                      </a:pPr>
                      <a:r>
                        <a:rPr lang="en-GB" dirty="0"/>
                        <a:t>19</a:t>
                      </a:r>
                    </a:p>
                  </a:txBody>
                  <a:tcPr/>
                </a:tc>
                <a:tc>
                  <a:txBody>
                    <a:bodyPr/>
                    <a:lstStyle/>
                    <a:p>
                      <a:pPr marL="0" indent="0" algn="ctr">
                        <a:buFont typeface="Arial" panose="020B0604020202020204" pitchFamily="34" charset="0"/>
                        <a:buNone/>
                      </a:pPr>
                      <a:r>
                        <a:rPr lang="en-GB" dirty="0"/>
                        <a:t>18</a:t>
                      </a:r>
                    </a:p>
                  </a:txBody>
                  <a:tcPr/>
                </a:tc>
                <a:tc>
                  <a:txBody>
                    <a:bodyPr/>
                    <a:lstStyle/>
                    <a:p>
                      <a:pPr marL="0" indent="0" algn="ctr">
                        <a:buFont typeface="Arial" panose="020B0604020202020204" pitchFamily="34" charset="0"/>
                        <a:buNone/>
                      </a:pPr>
                      <a:r>
                        <a:rPr lang="en-GB" dirty="0"/>
                        <a:t>14</a:t>
                      </a:r>
                    </a:p>
                  </a:txBody>
                  <a:tcPr/>
                </a:tc>
                <a:tc>
                  <a:txBody>
                    <a:bodyPr/>
                    <a:lstStyle/>
                    <a:p>
                      <a:pPr marL="0" indent="0" algn="ctr">
                        <a:buFont typeface="Arial" panose="020B0604020202020204" pitchFamily="34" charset="0"/>
                        <a:buNone/>
                      </a:pPr>
                      <a:r>
                        <a:rPr lang="en-GB" dirty="0"/>
                        <a:t>7</a:t>
                      </a:r>
                    </a:p>
                  </a:txBody>
                  <a:tcPr/>
                </a:tc>
                <a:tc>
                  <a:txBody>
                    <a:bodyPr/>
                    <a:lstStyle/>
                    <a:p>
                      <a:pPr marL="0" indent="0" algn="ctr">
                        <a:buFont typeface="Arial" panose="020B0604020202020204" pitchFamily="34" charset="0"/>
                        <a:buNone/>
                      </a:pPr>
                      <a:r>
                        <a:rPr lang="en-GB" dirty="0"/>
                        <a:t>0</a:t>
                      </a:r>
                    </a:p>
                  </a:txBody>
                  <a:tcPr/>
                </a:tc>
                <a:extLst>
                  <a:ext uri="{0D108BD9-81ED-4DB2-BD59-A6C34878D82A}">
                    <a16:rowId xmlns:a16="http://schemas.microsoft.com/office/drawing/2014/main" val="296986870"/>
                  </a:ext>
                </a:extLst>
              </a:tr>
            </a:tbl>
          </a:graphicData>
        </a:graphic>
      </p:graphicFrame>
    </p:spTree>
    <p:extLst>
      <p:ext uri="{BB962C8B-B14F-4D97-AF65-F5344CB8AC3E}">
        <p14:creationId xmlns:p14="http://schemas.microsoft.com/office/powerpoint/2010/main" val="2372341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3EB46-935C-5B06-E181-B9D98801DB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766641-7A32-808E-3E48-89ECAC15B357}"/>
              </a:ext>
            </a:extLst>
          </p:cNvPr>
          <p:cNvSpPr>
            <a:spLocks noGrp="1"/>
          </p:cNvSpPr>
          <p:nvPr>
            <p:ph type="title"/>
          </p:nvPr>
        </p:nvSpPr>
        <p:spPr/>
        <p:txBody>
          <a:bodyPr>
            <a:normAutofit/>
          </a:bodyPr>
          <a:lstStyle/>
          <a:p>
            <a:r>
              <a:rPr lang="en-US" dirty="0">
                <a:solidFill>
                  <a:srgbClr val="0085B4"/>
                </a:solidFill>
              </a:rPr>
              <a:t>Conclusions</a:t>
            </a:r>
          </a:p>
        </p:txBody>
      </p:sp>
      <p:sp>
        <p:nvSpPr>
          <p:cNvPr id="3" name="Content Placeholder 2">
            <a:extLst>
              <a:ext uri="{FF2B5EF4-FFF2-40B4-BE49-F238E27FC236}">
                <a16:creationId xmlns:a16="http://schemas.microsoft.com/office/drawing/2014/main" id="{1F45048D-984F-2A68-A44C-796BF2B38EA6}"/>
              </a:ext>
            </a:extLst>
          </p:cNvPr>
          <p:cNvSpPr>
            <a:spLocks noGrp="1"/>
          </p:cNvSpPr>
          <p:nvPr>
            <p:ph idx="1"/>
          </p:nvPr>
        </p:nvSpPr>
        <p:spPr/>
        <p:txBody>
          <a:bodyPr>
            <a:normAutofit/>
          </a:bodyPr>
          <a:lstStyle/>
          <a:p>
            <a:r>
              <a:rPr lang="en-GB" dirty="0"/>
              <a:t>Now tell me you are willing to get paid in Chinese yuan or Bitcoin…</a:t>
            </a:r>
          </a:p>
          <a:p>
            <a:r>
              <a:rPr lang="en-GB" dirty="0"/>
              <a:t>…unless you can instantly convert the proceeds into US dollars…</a:t>
            </a:r>
          </a:p>
          <a:p>
            <a:r>
              <a:rPr lang="en-GB" dirty="0"/>
              <a:t>…for which you will need to be sure that there are market-makers for that trade, and a legal system and supervisors to resort to if it goes wrong, </a:t>
            </a:r>
            <a:r>
              <a:rPr lang="en-GB" b="1" u="sng" dirty="0"/>
              <a:t>for both sides of the trade</a:t>
            </a:r>
            <a:endParaRPr lang="en-US" b="1" u="sng" dirty="0"/>
          </a:p>
          <a:p>
            <a:r>
              <a:rPr lang="en-US" dirty="0"/>
              <a:t>And tell me that de-dollarization is just around the corner</a:t>
            </a:r>
          </a:p>
        </p:txBody>
      </p:sp>
    </p:spTree>
    <p:extLst>
      <p:ext uri="{BB962C8B-B14F-4D97-AF65-F5344CB8AC3E}">
        <p14:creationId xmlns:p14="http://schemas.microsoft.com/office/powerpoint/2010/main" val="3243456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79803" y="1497767"/>
            <a:ext cx="9144000" cy="2387600"/>
          </a:xfrm>
        </p:spPr>
        <p:txBody>
          <a:bodyPr>
            <a:normAutofit/>
          </a:bodyPr>
          <a:lstStyle/>
          <a:p>
            <a:r>
              <a:rPr lang="en-US" sz="3600" dirty="0"/>
              <a:t>Conclusion of Payment systems, the currencies they serve, and the prospects for de-dollarization</a:t>
            </a:r>
            <a:br>
              <a:rPr lang="en-US" sz="3600" dirty="0"/>
            </a:br>
            <a:br>
              <a:rPr lang="en-US" dirty="0"/>
            </a:br>
            <a:r>
              <a:rPr lang="en-US" sz="3200" dirty="0">
                <a:solidFill>
                  <a:srgbClr val="0085B4"/>
                </a:solidFill>
              </a:rPr>
              <a:t>Presentation by Bob Lyddon made on 13</a:t>
            </a:r>
            <a:r>
              <a:rPr lang="en-US" sz="3200" baseline="30000" dirty="0">
                <a:solidFill>
                  <a:srgbClr val="0085B4"/>
                </a:solidFill>
              </a:rPr>
              <a:t>th</a:t>
            </a:r>
            <a:r>
              <a:rPr lang="en-US" sz="3200" dirty="0">
                <a:solidFill>
                  <a:srgbClr val="0085B4"/>
                </a:solidFill>
              </a:rPr>
              <a:t> May 2026</a:t>
            </a:r>
          </a:p>
        </p:txBody>
      </p:sp>
      <p:sp>
        <p:nvSpPr>
          <p:cNvPr id="3" name="Subtitle 2"/>
          <p:cNvSpPr>
            <a:spLocks noGrp="1"/>
          </p:cNvSpPr>
          <p:nvPr>
            <p:ph type="subTitle" idx="1"/>
          </p:nvPr>
        </p:nvSpPr>
        <p:spPr>
          <a:xfrm>
            <a:off x="840188" y="4166433"/>
            <a:ext cx="9144000" cy="1425271"/>
          </a:xfrm>
        </p:spPr>
        <p:txBody>
          <a:bodyPr>
            <a:normAutofit fontScale="92500" lnSpcReduction="20000"/>
          </a:bodyPr>
          <a:lstStyle/>
          <a:p>
            <a:r>
              <a:rPr lang="it-IT" dirty="0">
                <a:solidFill>
                  <a:srgbClr val="0085B4"/>
                </a:solidFill>
              </a:rPr>
              <a:t>Contact details:</a:t>
            </a:r>
          </a:p>
          <a:p>
            <a:r>
              <a:rPr lang="it-IT" dirty="0">
                <a:solidFill>
                  <a:srgbClr val="0085B4"/>
                </a:solidFill>
              </a:rPr>
              <a:t>Email is </a:t>
            </a:r>
            <a:r>
              <a:rPr lang="it-IT" dirty="0">
                <a:solidFill>
                  <a:srgbClr val="0085B4"/>
                </a:solidFill>
                <a:hlinkClick r:id="rId2"/>
              </a:rPr>
              <a:t>bob@lyddonconsulting.com</a:t>
            </a:r>
            <a:endParaRPr lang="it-IT" dirty="0">
              <a:solidFill>
                <a:srgbClr val="0085B4"/>
              </a:solidFill>
            </a:endParaRPr>
          </a:p>
          <a:p>
            <a:r>
              <a:rPr lang="it-IT" dirty="0">
                <a:solidFill>
                  <a:srgbClr val="0085B4"/>
                </a:solidFill>
              </a:rPr>
              <a:t>Twitter is @LyddonConsult</a:t>
            </a:r>
          </a:p>
          <a:p>
            <a:r>
              <a:rPr lang="it-IT" dirty="0">
                <a:solidFill>
                  <a:srgbClr val="0085B4"/>
                </a:solidFill>
              </a:rPr>
              <a:t>Phone is +44 7939 132341</a:t>
            </a:r>
            <a:endParaRPr lang="en-US" dirty="0">
              <a:solidFill>
                <a:srgbClr val="0085B4"/>
              </a:solidFill>
            </a:endParaRPr>
          </a:p>
        </p:txBody>
      </p:sp>
    </p:spTree>
    <p:extLst>
      <p:ext uri="{BB962C8B-B14F-4D97-AF65-F5344CB8AC3E}">
        <p14:creationId xmlns:p14="http://schemas.microsoft.com/office/powerpoint/2010/main" val="20967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1C7EE-C604-7D40-1248-C61EE3C40F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1616DB-D958-0EFD-3090-FC30BDC3ED6B}"/>
              </a:ext>
            </a:extLst>
          </p:cNvPr>
          <p:cNvSpPr>
            <a:spLocks noGrp="1"/>
          </p:cNvSpPr>
          <p:nvPr>
            <p:ph type="title"/>
          </p:nvPr>
        </p:nvSpPr>
        <p:spPr/>
        <p:txBody>
          <a:bodyPr>
            <a:normAutofit/>
          </a:bodyPr>
          <a:lstStyle/>
          <a:p>
            <a:r>
              <a:rPr lang="en-US" dirty="0">
                <a:solidFill>
                  <a:srgbClr val="0085B4"/>
                </a:solidFill>
              </a:rPr>
              <a:t>Overarching context</a:t>
            </a:r>
          </a:p>
        </p:txBody>
      </p:sp>
      <p:sp>
        <p:nvSpPr>
          <p:cNvPr id="3" name="Content Placeholder 2">
            <a:extLst>
              <a:ext uri="{FF2B5EF4-FFF2-40B4-BE49-F238E27FC236}">
                <a16:creationId xmlns:a16="http://schemas.microsoft.com/office/drawing/2014/main" id="{8F6956D5-0D9F-FD6E-7BD4-888977B14358}"/>
              </a:ext>
            </a:extLst>
          </p:cNvPr>
          <p:cNvSpPr>
            <a:spLocks noGrp="1"/>
          </p:cNvSpPr>
          <p:nvPr>
            <p:ph idx="1"/>
          </p:nvPr>
        </p:nvSpPr>
        <p:spPr/>
        <p:txBody>
          <a:bodyPr>
            <a:normAutofit/>
          </a:bodyPr>
          <a:lstStyle/>
          <a:p>
            <a:pPr lvl="0"/>
            <a:r>
              <a:rPr lang="en-GB" dirty="0"/>
              <a:t>Payments are always in a chosen currency, available and acceptable to payer and payee</a:t>
            </a:r>
          </a:p>
          <a:p>
            <a:pPr lvl="0"/>
            <a:r>
              <a:rPr lang="en-GB" dirty="0"/>
              <a:t>The currency is both a means of exchange and a store of value</a:t>
            </a:r>
          </a:p>
          <a:p>
            <a:pPr lvl="0"/>
            <a:r>
              <a:rPr lang="en-GB" dirty="0"/>
              <a:t>These purposes are not separate but cumulative: if a market actor sees the currency as a store of value, they are more likely to adopt it as a mainstream means of exchange</a:t>
            </a:r>
          </a:p>
          <a:p>
            <a:pPr lvl="0"/>
            <a:r>
              <a:rPr lang="en-GB" dirty="0"/>
              <a:t>The market actor will then hold an account in the currency</a:t>
            </a:r>
          </a:p>
        </p:txBody>
      </p:sp>
    </p:spTree>
    <p:extLst>
      <p:ext uri="{BB962C8B-B14F-4D97-AF65-F5344CB8AC3E}">
        <p14:creationId xmlns:p14="http://schemas.microsoft.com/office/powerpoint/2010/main" val="1441960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49F36-3047-3FEA-9449-32A64681B8E4}"/>
              </a:ext>
            </a:extLst>
          </p:cNvPr>
          <p:cNvSpPr>
            <a:spLocks noGrp="1"/>
          </p:cNvSpPr>
          <p:nvPr>
            <p:ph type="title"/>
          </p:nvPr>
        </p:nvSpPr>
        <p:spPr/>
        <p:txBody>
          <a:bodyPr>
            <a:normAutofit/>
          </a:bodyPr>
          <a:lstStyle/>
          <a:p>
            <a:r>
              <a:rPr lang="en-GB" dirty="0"/>
              <a:t>Payment systems</a:t>
            </a:r>
          </a:p>
        </p:txBody>
      </p:sp>
      <p:graphicFrame>
        <p:nvGraphicFramePr>
          <p:cNvPr id="4" name="Table 4">
            <a:extLst>
              <a:ext uri="{FF2B5EF4-FFF2-40B4-BE49-F238E27FC236}">
                <a16:creationId xmlns:a16="http://schemas.microsoft.com/office/drawing/2014/main" id="{A59D5821-82C7-6B1C-E477-5F7E77DF13E1}"/>
              </a:ext>
            </a:extLst>
          </p:cNvPr>
          <p:cNvGraphicFramePr>
            <a:graphicFrameLocks noGrp="1"/>
          </p:cNvGraphicFramePr>
          <p:nvPr>
            <p:ph idx="1"/>
            <p:extLst>
              <p:ext uri="{D42A27DB-BD31-4B8C-83A1-F6EECF244321}">
                <p14:modId xmlns:p14="http://schemas.microsoft.com/office/powerpoint/2010/main" val="4055579771"/>
              </p:ext>
            </p:extLst>
          </p:nvPr>
        </p:nvGraphicFramePr>
        <p:xfrm>
          <a:off x="822178" y="2482329"/>
          <a:ext cx="10515600" cy="2941320"/>
        </p:xfrm>
        <a:graphic>
          <a:graphicData uri="http://schemas.openxmlformats.org/drawingml/2006/table">
            <a:tbl>
              <a:tblPr firstRow="1" bandRow="1">
                <a:tableStyleId>{5C22544A-7EE6-4342-B048-85BDC9FD1C3A}</a:tableStyleId>
              </a:tblPr>
              <a:tblGrid>
                <a:gridCol w="4163890">
                  <a:extLst>
                    <a:ext uri="{9D8B030D-6E8A-4147-A177-3AD203B41FA5}">
                      <a16:colId xmlns:a16="http://schemas.microsoft.com/office/drawing/2014/main" val="981025878"/>
                    </a:ext>
                  </a:extLst>
                </a:gridCol>
                <a:gridCol w="6351710">
                  <a:extLst>
                    <a:ext uri="{9D8B030D-6E8A-4147-A177-3AD203B41FA5}">
                      <a16:colId xmlns:a16="http://schemas.microsoft.com/office/drawing/2014/main" val="1415623410"/>
                    </a:ext>
                  </a:extLst>
                </a:gridCol>
              </a:tblGrid>
              <a:tr h="370840">
                <a:tc>
                  <a:txBody>
                    <a:bodyPr/>
                    <a:lstStyle/>
                    <a:p>
                      <a:pPr algn="ctr"/>
                      <a:r>
                        <a:rPr lang="en-GB" dirty="0"/>
                        <a:t>Purpose</a:t>
                      </a:r>
                    </a:p>
                  </a:txBody>
                  <a:tcPr/>
                </a:tc>
                <a:tc>
                  <a:txBody>
                    <a:bodyPr/>
                    <a:lstStyle/>
                    <a:p>
                      <a:pPr algn="ctr"/>
                      <a:r>
                        <a:rPr lang="en-GB" dirty="0"/>
                        <a:t>Example</a:t>
                      </a:r>
                    </a:p>
                  </a:txBody>
                  <a:tcPr/>
                </a:tc>
                <a:extLst>
                  <a:ext uri="{0D108BD9-81ED-4DB2-BD59-A6C34878D82A}">
                    <a16:rowId xmlns:a16="http://schemas.microsoft.com/office/drawing/2014/main" val="2081874892"/>
                  </a:ext>
                </a:extLst>
              </a:tr>
              <a:tr h="370840">
                <a:tc>
                  <a:txBody>
                    <a:bodyPr/>
                    <a:lstStyle/>
                    <a:p>
                      <a:r>
                        <a:rPr lang="en-GB" dirty="0"/>
                        <a:t>Push payment introduced by the payer</a:t>
                      </a:r>
                    </a:p>
                  </a:txBody>
                  <a:tcPr/>
                </a:tc>
                <a:tc>
                  <a:txBody>
                    <a:bodyPr/>
                    <a:lstStyle/>
                    <a:p>
                      <a:r>
                        <a:rPr lang="en-GB" dirty="0"/>
                        <a:t>Credit transfer (CHAPS, BACS, Faster Payment)</a:t>
                      </a:r>
                    </a:p>
                  </a:txBody>
                  <a:tcPr/>
                </a:tc>
                <a:extLst>
                  <a:ext uri="{0D108BD9-81ED-4DB2-BD59-A6C34878D82A}">
                    <a16:rowId xmlns:a16="http://schemas.microsoft.com/office/drawing/2014/main" val="2463572098"/>
                  </a:ext>
                </a:extLst>
              </a:tr>
              <a:tr h="370840">
                <a:tc>
                  <a:txBody>
                    <a:bodyPr/>
                    <a:lstStyle/>
                    <a:p>
                      <a:r>
                        <a:rPr lang="en-GB" dirty="0"/>
                        <a:t>Pull payment introduced by the payee</a:t>
                      </a:r>
                    </a:p>
                  </a:txBody>
                  <a:tcPr/>
                </a:tc>
                <a:tc>
                  <a:txBody>
                    <a:bodyPr/>
                    <a:lstStyle/>
                    <a:p>
                      <a:r>
                        <a:rPr lang="en-GB" dirty="0"/>
                        <a:t>Direct debit, cheque, card payment</a:t>
                      </a:r>
                    </a:p>
                  </a:txBody>
                  <a:tcPr/>
                </a:tc>
                <a:extLst>
                  <a:ext uri="{0D108BD9-81ED-4DB2-BD59-A6C34878D82A}">
                    <a16:rowId xmlns:a16="http://schemas.microsoft.com/office/drawing/2014/main" val="3104209139"/>
                  </a:ext>
                </a:extLst>
              </a:tr>
              <a:tr h="370840">
                <a:tc>
                  <a:txBody>
                    <a:bodyPr/>
                    <a:lstStyle/>
                    <a:p>
                      <a:r>
                        <a:rPr lang="en-GB" dirty="0"/>
                        <a:t>Batch payment systems for low value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Run by associations of private banks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Employing national data formats, security techniques and IT components</a:t>
                      </a:r>
                    </a:p>
                  </a:txBody>
                  <a:tcPr/>
                </a:tc>
                <a:extLst>
                  <a:ext uri="{0D108BD9-81ED-4DB2-BD59-A6C34878D82A}">
                    <a16:rowId xmlns:a16="http://schemas.microsoft.com/office/drawing/2014/main" val="771484037"/>
                  </a:ext>
                </a:extLst>
              </a:tr>
              <a:tr h="370840">
                <a:tc>
                  <a:txBody>
                    <a:bodyPr/>
                    <a:lstStyle/>
                    <a:p>
                      <a:r>
                        <a:rPr lang="en-GB" dirty="0"/>
                        <a:t>Individual payment systems for high value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Run by central banks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Employing SWIFT format which is now ISO20022 XML, and the SWIFT network with its security and IT components</a:t>
                      </a:r>
                    </a:p>
                  </a:txBody>
                  <a:tcPr/>
                </a:tc>
                <a:extLst>
                  <a:ext uri="{0D108BD9-81ED-4DB2-BD59-A6C34878D82A}">
                    <a16:rowId xmlns:a16="http://schemas.microsoft.com/office/drawing/2014/main" val="593568079"/>
                  </a:ext>
                </a:extLst>
              </a:tr>
            </a:tbl>
          </a:graphicData>
        </a:graphic>
      </p:graphicFrame>
      <p:sp>
        <p:nvSpPr>
          <p:cNvPr id="5" name="TextBox 4">
            <a:extLst>
              <a:ext uri="{FF2B5EF4-FFF2-40B4-BE49-F238E27FC236}">
                <a16:creationId xmlns:a16="http://schemas.microsoft.com/office/drawing/2014/main" id="{75D545C7-4FB1-3B3E-C3E6-DE2ECD36E764}"/>
              </a:ext>
            </a:extLst>
          </p:cNvPr>
          <p:cNvSpPr txBox="1"/>
          <p:nvPr/>
        </p:nvSpPr>
        <p:spPr>
          <a:xfrm>
            <a:off x="323283" y="1467936"/>
            <a:ext cx="11014495" cy="830997"/>
          </a:xfrm>
          <a:prstGeom prst="rect">
            <a:avLst/>
          </a:prstGeom>
          <a:noFill/>
        </p:spPr>
        <p:txBody>
          <a:bodyPr wrap="square" rtlCol="0">
            <a:spAutoFit/>
          </a:bodyPr>
          <a:lstStyle/>
          <a:p>
            <a:pPr marL="742950" lvl="1" indent="-285750">
              <a:buFont typeface="Arial" panose="020B0604020202020204" pitchFamily="34" charset="0"/>
              <a:buChar char="•"/>
            </a:pPr>
            <a:r>
              <a:rPr lang="en-GB" sz="2400" dirty="0"/>
              <a:t>Payment systems fall into categories, but their common aim is to clear and settle payments</a:t>
            </a:r>
          </a:p>
        </p:txBody>
      </p:sp>
    </p:spTree>
    <p:extLst>
      <p:ext uri="{BB962C8B-B14F-4D97-AF65-F5344CB8AC3E}">
        <p14:creationId xmlns:p14="http://schemas.microsoft.com/office/powerpoint/2010/main" val="3955417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23F5EC-A4F0-02DA-255B-5AA1ED57D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D51E02-8E86-D5C5-7649-D3E1006D6F27}"/>
              </a:ext>
            </a:extLst>
          </p:cNvPr>
          <p:cNvSpPr>
            <a:spLocks noGrp="1"/>
          </p:cNvSpPr>
          <p:nvPr>
            <p:ph type="title"/>
          </p:nvPr>
        </p:nvSpPr>
        <p:spPr/>
        <p:txBody>
          <a:bodyPr>
            <a:normAutofit/>
          </a:bodyPr>
          <a:lstStyle/>
          <a:p>
            <a:r>
              <a:rPr lang="en-GB" dirty="0"/>
              <a:t>Payment system process and completion</a:t>
            </a:r>
          </a:p>
        </p:txBody>
      </p:sp>
      <p:graphicFrame>
        <p:nvGraphicFramePr>
          <p:cNvPr id="4" name="Table 4">
            <a:extLst>
              <a:ext uri="{FF2B5EF4-FFF2-40B4-BE49-F238E27FC236}">
                <a16:creationId xmlns:a16="http://schemas.microsoft.com/office/drawing/2014/main" id="{B5CA9DBF-F9F0-F245-0DD3-09F7EDF06B6B}"/>
              </a:ext>
            </a:extLst>
          </p:cNvPr>
          <p:cNvGraphicFramePr>
            <a:graphicFrameLocks noGrp="1"/>
          </p:cNvGraphicFramePr>
          <p:nvPr>
            <p:ph idx="1"/>
            <p:extLst>
              <p:ext uri="{D42A27DB-BD31-4B8C-83A1-F6EECF244321}">
                <p14:modId xmlns:p14="http://schemas.microsoft.com/office/powerpoint/2010/main" val="1963772996"/>
              </p:ext>
            </p:extLst>
          </p:nvPr>
        </p:nvGraphicFramePr>
        <p:xfrm>
          <a:off x="838200" y="1487436"/>
          <a:ext cx="10515600" cy="4485640"/>
        </p:xfrm>
        <a:graphic>
          <a:graphicData uri="http://schemas.openxmlformats.org/drawingml/2006/table">
            <a:tbl>
              <a:tblPr firstRow="1" bandRow="1">
                <a:tableStyleId>{5C22544A-7EE6-4342-B048-85BDC9FD1C3A}</a:tableStyleId>
              </a:tblPr>
              <a:tblGrid>
                <a:gridCol w="2982599">
                  <a:extLst>
                    <a:ext uri="{9D8B030D-6E8A-4147-A177-3AD203B41FA5}">
                      <a16:colId xmlns:a16="http://schemas.microsoft.com/office/drawing/2014/main" val="981025878"/>
                    </a:ext>
                  </a:extLst>
                </a:gridCol>
                <a:gridCol w="208280">
                  <a:extLst>
                    <a:ext uri="{9D8B030D-6E8A-4147-A177-3AD203B41FA5}">
                      <a16:colId xmlns:a16="http://schemas.microsoft.com/office/drawing/2014/main" val="1087002909"/>
                    </a:ext>
                  </a:extLst>
                </a:gridCol>
                <a:gridCol w="2698822">
                  <a:extLst>
                    <a:ext uri="{9D8B030D-6E8A-4147-A177-3AD203B41FA5}">
                      <a16:colId xmlns:a16="http://schemas.microsoft.com/office/drawing/2014/main" val="2998449505"/>
                    </a:ext>
                  </a:extLst>
                </a:gridCol>
                <a:gridCol w="208280">
                  <a:extLst>
                    <a:ext uri="{9D8B030D-6E8A-4147-A177-3AD203B41FA5}">
                      <a16:colId xmlns:a16="http://schemas.microsoft.com/office/drawing/2014/main" val="3448484497"/>
                    </a:ext>
                  </a:extLst>
                </a:gridCol>
                <a:gridCol w="4417619">
                  <a:extLst>
                    <a:ext uri="{9D8B030D-6E8A-4147-A177-3AD203B41FA5}">
                      <a16:colId xmlns:a16="http://schemas.microsoft.com/office/drawing/2014/main" val="1415623410"/>
                    </a:ext>
                  </a:extLst>
                </a:gridCol>
              </a:tblGrid>
              <a:tr h="370840">
                <a:tc>
                  <a:txBody>
                    <a:bodyPr/>
                    <a:lstStyle/>
                    <a:p>
                      <a:pPr algn="ctr"/>
                      <a:r>
                        <a:rPr lang="en-GB" dirty="0"/>
                        <a:t>Submission</a:t>
                      </a:r>
                    </a:p>
                  </a:txBody>
                  <a:tcPr/>
                </a:tc>
                <a:tc>
                  <a:txBody>
                    <a:bodyPr/>
                    <a:lstStyle/>
                    <a:p>
                      <a:pPr algn="ctr"/>
                      <a:endParaRPr lang="en-GB" dirty="0">
                        <a:solidFill>
                          <a:schemeClr val="accent1"/>
                        </a:solidFill>
                      </a:endParaRPr>
                    </a:p>
                  </a:txBody>
                  <a:tcPr/>
                </a:tc>
                <a:tc>
                  <a:txBody>
                    <a:bodyPr/>
                    <a:lstStyle/>
                    <a:p>
                      <a:pPr algn="ctr"/>
                      <a:r>
                        <a:rPr lang="en-GB" dirty="0"/>
                        <a:t>Clearing</a:t>
                      </a:r>
                    </a:p>
                  </a:txBody>
                  <a:tcPr/>
                </a:tc>
                <a:tc>
                  <a:txBody>
                    <a:bodyPr/>
                    <a:lstStyle/>
                    <a:p>
                      <a:pPr algn="ctr"/>
                      <a:endParaRPr lang="en-GB" dirty="0"/>
                    </a:p>
                  </a:txBody>
                  <a:tcPr>
                    <a:solidFill>
                      <a:schemeClr val="accent1"/>
                    </a:solidFill>
                  </a:tcPr>
                </a:tc>
                <a:tc>
                  <a:txBody>
                    <a:bodyPr/>
                    <a:lstStyle/>
                    <a:p>
                      <a:pPr algn="ctr"/>
                      <a:r>
                        <a:rPr lang="en-GB" dirty="0"/>
                        <a:t>Settlement</a:t>
                      </a:r>
                    </a:p>
                  </a:txBody>
                  <a:tcPr/>
                </a:tc>
                <a:extLst>
                  <a:ext uri="{0D108BD9-81ED-4DB2-BD59-A6C34878D82A}">
                    <a16:rowId xmlns:a16="http://schemas.microsoft.com/office/drawing/2014/main" val="2081874892"/>
                  </a:ext>
                </a:extLst>
              </a:tr>
              <a:tr h="370840">
                <a:tc>
                  <a:txBody>
                    <a:bodyPr/>
                    <a:lstStyle/>
                    <a:p>
                      <a:r>
                        <a:rPr lang="en-GB" dirty="0"/>
                        <a:t>Push payment order/file submitted by the payer to their bank</a:t>
                      </a:r>
                    </a:p>
                  </a:txBody>
                  <a:tcPr/>
                </a:tc>
                <a:tc>
                  <a:txBody>
                    <a:bodyPr/>
                    <a:lstStyle/>
                    <a:p>
                      <a:endParaRPr lang="en-GB" dirty="0">
                        <a:solidFill>
                          <a:schemeClr val="accent1"/>
                        </a:solidFill>
                      </a:endParaRPr>
                    </a:p>
                  </a:txBody>
                  <a:tcPr>
                    <a:solidFill>
                      <a:schemeClr val="accent1"/>
                    </a:solidFill>
                  </a:tcPr>
                </a:tc>
                <a:tc>
                  <a:txBody>
                    <a:bodyPr/>
                    <a:lstStyle/>
                    <a:p>
                      <a:r>
                        <a:rPr lang="en-GB" dirty="0"/>
                        <a:t>Payment system receives and validates individual payments/files</a:t>
                      </a:r>
                    </a:p>
                  </a:txBody>
                  <a:tcPr/>
                </a:tc>
                <a:tc>
                  <a:txBody>
                    <a:bodyPr/>
                    <a:lstStyle/>
                    <a:p>
                      <a:endParaRPr lang="en-GB" dirty="0"/>
                    </a:p>
                  </a:txBody>
                  <a:tcPr>
                    <a:solidFill>
                      <a:schemeClr val="accent1"/>
                    </a:solidFill>
                  </a:tcPr>
                </a:tc>
                <a:tc>
                  <a:txBody>
                    <a:bodyPr/>
                    <a:lstStyle/>
                    <a:p>
                      <a:r>
                        <a:rPr lang="en-GB" dirty="0"/>
                        <a:t>Low-value payments (e.g. BACS, Visa, Mastercard) are settled via banks’ accounts in the High-value payments system (e.g. CHAPS)</a:t>
                      </a:r>
                    </a:p>
                  </a:txBody>
                  <a:tcPr/>
                </a:tc>
                <a:extLst>
                  <a:ext uri="{0D108BD9-81ED-4DB2-BD59-A6C34878D82A}">
                    <a16:rowId xmlns:a16="http://schemas.microsoft.com/office/drawing/2014/main" val="2463572098"/>
                  </a:ext>
                </a:extLst>
              </a:tr>
              <a:tr h="370840">
                <a:tc>
                  <a:txBody>
                    <a:bodyPr/>
                    <a:lstStyle/>
                    <a:p>
                      <a:r>
                        <a:rPr lang="en-GB" dirty="0"/>
                        <a:t>Pull payment order/file submitted by the payee to their bank</a:t>
                      </a:r>
                    </a:p>
                  </a:txBody>
                  <a:tcPr/>
                </a:tc>
                <a:tc>
                  <a:txBody>
                    <a:bodyPr/>
                    <a:lstStyle/>
                    <a:p>
                      <a:endParaRPr lang="en-GB" dirty="0">
                        <a:solidFill>
                          <a:schemeClr val="accent1"/>
                        </a:solidFill>
                      </a:endParaRPr>
                    </a:p>
                  </a:txBody>
                  <a:tcPr>
                    <a:solidFill>
                      <a:schemeClr val="accent1"/>
                    </a:solidFill>
                  </a:tcPr>
                </a:tc>
                <a:tc>
                  <a:txBody>
                    <a:bodyPr/>
                    <a:lstStyle/>
                    <a:p>
                      <a:r>
                        <a:rPr lang="en-GB" dirty="0"/>
                        <a:t>Passes accounting entries in its books across the accounts of the banks of the payer and the payee</a:t>
                      </a:r>
                    </a:p>
                  </a:txBody>
                  <a:tcPr/>
                </a:tc>
                <a:tc>
                  <a:txBody>
                    <a:bodyPr/>
                    <a:lstStyle/>
                    <a:p>
                      <a:endParaRPr lang="en-GB" dirty="0"/>
                    </a:p>
                  </a:txBody>
                  <a:tcPr>
                    <a:solidFill>
                      <a:schemeClr val="accent1"/>
                    </a:solidFill>
                  </a:tcPr>
                </a:tc>
                <a:tc>
                  <a:txBody>
                    <a:bodyPr/>
                    <a:lstStyle/>
                    <a:p>
                      <a:r>
                        <a:rPr lang="en-GB" dirty="0"/>
                        <a:t>High-value payments are settled via banks’ accounts in the High-value payments system</a:t>
                      </a:r>
                    </a:p>
                  </a:txBody>
                  <a:tcPr/>
                </a:tc>
                <a:extLst>
                  <a:ext uri="{0D108BD9-81ED-4DB2-BD59-A6C34878D82A}">
                    <a16:rowId xmlns:a16="http://schemas.microsoft.com/office/drawing/2014/main" val="3104209139"/>
                  </a:ext>
                </a:extLst>
              </a:tr>
              <a:tr h="370840">
                <a:tc>
                  <a:txBody>
                    <a:bodyPr/>
                    <a:lstStyle/>
                    <a:p>
                      <a:r>
                        <a:rPr lang="en-GB" dirty="0"/>
                        <a:t>Banks sort the submissions from their customers, carry out banking and credit controls, and submit the payments/files into the requisite payment system</a:t>
                      </a:r>
                    </a:p>
                  </a:txBody>
                  <a:tcPr/>
                </a:tc>
                <a:tc>
                  <a:txBody>
                    <a:bodyPr/>
                    <a:lstStyle/>
                    <a:p>
                      <a:endParaRPr lang="en-GB" dirty="0">
                        <a:solidFill>
                          <a:schemeClr val="accent1"/>
                        </a:solidFill>
                      </a:endParaRPr>
                    </a:p>
                  </a:txBody>
                  <a:tcPr>
                    <a:solidFill>
                      <a:schemeClr val="accent1"/>
                    </a:solidFill>
                  </a:tcPr>
                </a:tc>
                <a:tc>
                  <a:txBody>
                    <a:bodyPr/>
                    <a:lstStyle/>
                    <a:p>
                      <a:r>
                        <a:rPr lang="en-GB" dirty="0"/>
                        <a:t>Sends outputs to the banks of the payer and the payee for them to do their accounting</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a:txBody>
                  <a:tcPr>
                    <a:solidFill>
                      <a:schemeClr val="accent1"/>
                    </a:solidFill>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Banks must have sufficient resources in their accounts in the High-value payments system to meet their obligations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The resources can be cash, bonds, or the proceeds of entering into repurchase agreements with bonds</a:t>
                      </a:r>
                    </a:p>
                  </a:txBody>
                  <a:tcPr/>
                </a:tc>
                <a:extLst>
                  <a:ext uri="{0D108BD9-81ED-4DB2-BD59-A6C34878D82A}">
                    <a16:rowId xmlns:a16="http://schemas.microsoft.com/office/drawing/2014/main" val="771484037"/>
                  </a:ext>
                </a:extLst>
              </a:tr>
            </a:tbl>
          </a:graphicData>
        </a:graphic>
      </p:graphicFrame>
    </p:spTree>
    <p:extLst>
      <p:ext uri="{BB962C8B-B14F-4D97-AF65-F5344CB8AC3E}">
        <p14:creationId xmlns:p14="http://schemas.microsoft.com/office/powerpoint/2010/main" val="10047831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7FDFD-7BA2-B806-912C-29028C3C79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94A90D-15BF-4EBF-0E6E-3DEC9C9CA586}"/>
              </a:ext>
            </a:extLst>
          </p:cNvPr>
          <p:cNvSpPr>
            <a:spLocks noGrp="1"/>
          </p:cNvSpPr>
          <p:nvPr>
            <p:ph type="title"/>
          </p:nvPr>
        </p:nvSpPr>
        <p:spPr/>
        <p:txBody>
          <a:bodyPr>
            <a:normAutofit/>
          </a:bodyPr>
          <a:lstStyle/>
          <a:p>
            <a:r>
              <a:rPr lang="en-GB" dirty="0"/>
              <a:t>Finality</a:t>
            </a:r>
          </a:p>
        </p:txBody>
      </p:sp>
      <p:sp>
        <p:nvSpPr>
          <p:cNvPr id="6" name="Content Placeholder 5">
            <a:extLst>
              <a:ext uri="{FF2B5EF4-FFF2-40B4-BE49-F238E27FC236}">
                <a16:creationId xmlns:a16="http://schemas.microsoft.com/office/drawing/2014/main" id="{8D47C56F-C2C9-FA9E-8F0A-6433AD5A8FA8}"/>
              </a:ext>
            </a:extLst>
          </p:cNvPr>
          <p:cNvSpPr>
            <a:spLocks noGrp="1"/>
          </p:cNvSpPr>
          <p:nvPr>
            <p:ph idx="1"/>
          </p:nvPr>
        </p:nvSpPr>
        <p:spPr/>
        <p:txBody>
          <a:bodyPr>
            <a:normAutofit fontScale="92500" lnSpcReduction="20000"/>
          </a:bodyPr>
          <a:lstStyle/>
          <a:p>
            <a:pPr lvl="0"/>
            <a:r>
              <a:rPr lang="en-GB" dirty="0"/>
              <a:t>High-value payment systems offer instant finality:</a:t>
            </a:r>
          </a:p>
          <a:p>
            <a:pPr lvl="1"/>
            <a:r>
              <a:rPr lang="en-GB" dirty="0"/>
              <a:t>Because they are Real-Time Gross Settlement Systems (‘RTGS’); or</a:t>
            </a:r>
          </a:p>
          <a:p>
            <a:pPr lvl="1"/>
            <a:r>
              <a:rPr lang="en-GB" dirty="0"/>
              <a:t>They are Net Settlement Systems that meet the ‘</a:t>
            </a:r>
            <a:r>
              <a:rPr lang="en-GB" dirty="0" err="1"/>
              <a:t>Lamfalussy</a:t>
            </a:r>
            <a:r>
              <a:rPr lang="en-GB" dirty="0"/>
              <a:t> criteria’ for minimising the risk that a payment reach a payee bank and then is called back</a:t>
            </a:r>
            <a:br>
              <a:rPr lang="en-GB" dirty="0"/>
            </a:br>
            <a:endParaRPr lang="en-GB" dirty="0"/>
          </a:p>
          <a:p>
            <a:pPr lvl="0"/>
            <a:r>
              <a:rPr lang="en-GB" dirty="0"/>
              <a:t>Example RTGS: Fedwire, TARGET2, CHAPS</a:t>
            </a:r>
            <a:br>
              <a:rPr lang="en-GB" dirty="0"/>
            </a:br>
            <a:endParaRPr lang="en-GB" dirty="0"/>
          </a:p>
          <a:p>
            <a:pPr lvl="0"/>
            <a:r>
              <a:rPr lang="en-GB" dirty="0"/>
              <a:t>Example </a:t>
            </a:r>
            <a:r>
              <a:rPr lang="en-GB" dirty="0" err="1"/>
              <a:t>Lamfalussy</a:t>
            </a:r>
            <a:r>
              <a:rPr lang="en-GB" dirty="0"/>
              <a:t>-compliant NSS: CHIPS in USD, EBA EURO1 in EUR</a:t>
            </a:r>
            <a:br>
              <a:rPr lang="en-GB" dirty="0"/>
            </a:br>
            <a:endParaRPr lang="en-GB" dirty="0"/>
          </a:p>
          <a:p>
            <a:pPr lvl="0"/>
            <a:r>
              <a:rPr lang="en-GB" dirty="0"/>
              <a:t>Finality in low-value payment systems occurs according to either the operation of law, or to the rules of the particular payment system – but not when banks pay/receive their day’s balance over their RTGS accounts</a:t>
            </a:r>
            <a:br>
              <a:rPr lang="en-GB" dirty="0"/>
            </a:br>
            <a:endParaRPr lang="en-GB" sz="2800" dirty="0"/>
          </a:p>
        </p:txBody>
      </p:sp>
    </p:spTree>
    <p:extLst>
      <p:ext uri="{BB962C8B-B14F-4D97-AF65-F5344CB8AC3E}">
        <p14:creationId xmlns:p14="http://schemas.microsoft.com/office/powerpoint/2010/main" val="75856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1F8BB7-8389-7749-4114-F2FA366671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914FD6-7464-9784-B42F-EBCDF242C3A7}"/>
              </a:ext>
            </a:extLst>
          </p:cNvPr>
          <p:cNvSpPr>
            <a:spLocks noGrp="1"/>
          </p:cNvSpPr>
          <p:nvPr>
            <p:ph type="title"/>
          </p:nvPr>
        </p:nvSpPr>
        <p:spPr/>
        <p:txBody>
          <a:bodyPr>
            <a:normAutofit/>
          </a:bodyPr>
          <a:lstStyle/>
          <a:p>
            <a:r>
              <a:rPr lang="en-GB" dirty="0"/>
              <a:t>Let’s now return to our overarching context</a:t>
            </a:r>
          </a:p>
        </p:txBody>
      </p:sp>
      <p:sp>
        <p:nvSpPr>
          <p:cNvPr id="6" name="Content Placeholder 5">
            <a:extLst>
              <a:ext uri="{FF2B5EF4-FFF2-40B4-BE49-F238E27FC236}">
                <a16:creationId xmlns:a16="http://schemas.microsoft.com/office/drawing/2014/main" id="{32EE8259-A4FC-5DC5-F92C-07D5E10A2247}"/>
              </a:ext>
            </a:extLst>
          </p:cNvPr>
          <p:cNvSpPr>
            <a:spLocks noGrp="1"/>
          </p:cNvSpPr>
          <p:nvPr>
            <p:ph idx="1"/>
          </p:nvPr>
        </p:nvSpPr>
        <p:spPr/>
        <p:txBody>
          <a:bodyPr>
            <a:normAutofit/>
          </a:bodyPr>
          <a:lstStyle/>
          <a:p>
            <a:pPr lvl="0"/>
            <a:r>
              <a:rPr lang="en-GB" dirty="0"/>
              <a:t>Payments are always in a chosen currency, available and acceptable to payer and payee</a:t>
            </a:r>
          </a:p>
          <a:p>
            <a:pPr lvl="0"/>
            <a:r>
              <a:rPr lang="en-GB" dirty="0"/>
              <a:t>The currency is both a means of exchange and a store of value</a:t>
            </a:r>
          </a:p>
          <a:p>
            <a:pPr lvl="0"/>
            <a:r>
              <a:rPr lang="en-GB" dirty="0"/>
              <a:t>Market actors are willing hold accounts in the currency, and use it as a mainstream means of exchange, if they also trust it as a store value</a:t>
            </a:r>
          </a:p>
          <a:p>
            <a:pPr lvl="0"/>
            <a:r>
              <a:rPr lang="en-GB" dirty="0"/>
              <a:t>This trust is based on a blend of perceptions and reality around…</a:t>
            </a:r>
          </a:p>
          <a:p>
            <a:pPr lvl="1"/>
            <a:r>
              <a:rPr lang="en-GB" dirty="0"/>
              <a:t>Safety</a:t>
            </a:r>
          </a:p>
          <a:p>
            <a:pPr lvl="1"/>
            <a:r>
              <a:rPr lang="en-GB" dirty="0"/>
              <a:t>Liquidity</a:t>
            </a:r>
          </a:p>
          <a:p>
            <a:pPr lvl="1"/>
            <a:r>
              <a:rPr lang="en-GB" dirty="0"/>
              <a:t>Return</a:t>
            </a:r>
          </a:p>
        </p:txBody>
      </p:sp>
    </p:spTree>
    <p:extLst>
      <p:ext uri="{BB962C8B-B14F-4D97-AF65-F5344CB8AC3E}">
        <p14:creationId xmlns:p14="http://schemas.microsoft.com/office/powerpoint/2010/main" val="3811601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42B0C-FB04-027B-460D-87F39657258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775F97-E359-AE24-DE7F-CC2C493C9497}"/>
              </a:ext>
            </a:extLst>
          </p:cNvPr>
          <p:cNvSpPr>
            <a:spLocks noGrp="1"/>
          </p:cNvSpPr>
          <p:nvPr>
            <p:ph type="title"/>
          </p:nvPr>
        </p:nvSpPr>
        <p:spPr/>
        <p:txBody>
          <a:bodyPr>
            <a:normAutofit/>
          </a:bodyPr>
          <a:lstStyle/>
          <a:p>
            <a:r>
              <a:rPr lang="en-GB" dirty="0"/>
              <a:t>Return</a:t>
            </a:r>
          </a:p>
        </p:txBody>
      </p:sp>
      <p:sp>
        <p:nvSpPr>
          <p:cNvPr id="6" name="Content Placeholder 5">
            <a:extLst>
              <a:ext uri="{FF2B5EF4-FFF2-40B4-BE49-F238E27FC236}">
                <a16:creationId xmlns:a16="http://schemas.microsoft.com/office/drawing/2014/main" id="{6E5D3CD4-4325-A5B9-5392-A84BFE768832}"/>
              </a:ext>
            </a:extLst>
          </p:cNvPr>
          <p:cNvSpPr>
            <a:spLocks noGrp="1"/>
          </p:cNvSpPr>
          <p:nvPr>
            <p:ph idx="1"/>
          </p:nvPr>
        </p:nvSpPr>
        <p:spPr/>
        <p:txBody>
          <a:bodyPr>
            <a:normAutofit fontScale="92500" lnSpcReduction="10000"/>
          </a:bodyPr>
          <a:lstStyle/>
          <a:p>
            <a:pPr lvl="0"/>
            <a:r>
              <a:rPr lang="en-GB" dirty="0"/>
              <a:t>Operational accounts normally offer a zero return or at best a notional or a token one</a:t>
            </a:r>
          </a:p>
          <a:p>
            <a:pPr lvl="0"/>
            <a:r>
              <a:rPr lang="en-GB" dirty="0"/>
              <a:t>This is especially the case where the accounts are for holding banks’ Mandatory Reserves, held to ensure that the central bank has some resources on hand should the bank become illiquid (but, you ask, what about Reserve Accounts at the Bank of England and how they are used to fund Quantitative Easing?)</a:t>
            </a:r>
          </a:p>
          <a:p>
            <a:pPr lvl="0"/>
            <a:r>
              <a:rPr lang="en-GB" dirty="0"/>
              <a:t>The ‘Return’ aspect is normally catered for through easy access to investment and borrowing markets that are themselves liquid and transparent</a:t>
            </a:r>
            <a:br>
              <a:rPr lang="en-GB" dirty="0"/>
            </a:br>
            <a:endParaRPr lang="en-GB" sz="2800" dirty="0"/>
          </a:p>
        </p:txBody>
      </p:sp>
    </p:spTree>
    <p:extLst>
      <p:ext uri="{BB962C8B-B14F-4D97-AF65-F5344CB8AC3E}">
        <p14:creationId xmlns:p14="http://schemas.microsoft.com/office/powerpoint/2010/main" val="3689365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DC9A5-A323-7B47-D9B9-75FF0F19EF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EC03E0-A95B-B421-7287-C596FC60FAA2}"/>
              </a:ext>
            </a:extLst>
          </p:cNvPr>
          <p:cNvSpPr>
            <a:spLocks noGrp="1"/>
          </p:cNvSpPr>
          <p:nvPr>
            <p:ph type="title"/>
          </p:nvPr>
        </p:nvSpPr>
        <p:spPr/>
        <p:txBody>
          <a:bodyPr>
            <a:normAutofit/>
          </a:bodyPr>
          <a:lstStyle/>
          <a:p>
            <a:r>
              <a:rPr lang="en-GB" dirty="0"/>
              <a:t>Liquidity</a:t>
            </a:r>
          </a:p>
        </p:txBody>
      </p:sp>
      <p:sp>
        <p:nvSpPr>
          <p:cNvPr id="6" name="Content Placeholder 5">
            <a:extLst>
              <a:ext uri="{FF2B5EF4-FFF2-40B4-BE49-F238E27FC236}">
                <a16:creationId xmlns:a16="http://schemas.microsoft.com/office/drawing/2014/main" id="{7FE356C6-9F2E-3549-A15D-95D8C96A5D1F}"/>
              </a:ext>
            </a:extLst>
          </p:cNvPr>
          <p:cNvSpPr>
            <a:spLocks noGrp="1"/>
          </p:cNvSpPr>
          <p:nvPr>
            <p:ph idx="1"/>
          </p:nvPr>
        </p:nvSpPr>
        <p:spPr/>
        <p:txBody>
          <a:bodyPr>
            <a:normAutofit fontScale="77500" lnSpcReduction="20000"/>
          </a:bodyPr>
          <a:lstStyle/>
          <a:p>
            <a:pPr lvl="0"/>
            <a:r>
              <a:rPr lang="en-GB" dirty="0"/>
              <a:t>Liquidity is supplied by market-makers: professional counterparties who will make a two-way price to one another in the standard market lot size in normal market conditions and at a ‘predictable’ bid/offer spread</a:t>
            </a:r>
            <a:br>
              <a:rPr lang="en-GB" dirty="0"/>
            </a:br>
            <a:endParaRPr lang="en-GB" dirty="0"/>
          </a:p>
          <a:p>
            <a:pPr lvl="0"/>
            <a:r>
              <a:rPr lang="en-GB" dirty="0"/>
              <a:t>A security’s being listed on a regulated stock exchange is no guarantee of its being liquid: liquid securities are invariably listed but the inverse is not always true e.g. Luxembourg, a listing-of-convenience</a:t>
            </a:r>
            <a:br>
              <a:rPr lang="en-GB" dirty="0"/>
            </a:br>
            <a:endParaRPr lang="en-GB" dirty="0"/>
          </a:p>
          <a:p>
            <a:pPr lvl="0"/>
            <a:r>
              <a:rPr lang="en-GB" dirty="0"/>
              <a:t>Does the Luxembourg Monetary Authority ensure that each listed security has a group of market-makers and that they all fulfil their mandate as a ‘professional counterparty’?</a:t>
            </a:r>
            <a:br>
              <a:rPr lang="en-GB" dirty="0"/>
            </a:br>
            <a:endParaRPr lang="en-GB" dirty="0"/>
          </a:p>
          <a:p>
            <a:pPr lvl="0"/>
            <a:r>
              <a:rPr lang="en-GB" dirty="0"/>
              <a:t>The Securities and Exchange Commission does ensure this, and that is what makes US markets unique</a:t>
            </a:r>
            <a:br>
              <a:rPr lang="en-GB" dirty="0"/>
            </a:br>
            <a:endParaRPr lang="en-GB" sz="2800" dirty="0"/>
          </a:p>
        </p:txBody>
      </p:sp>
    </p:spTree>
    <p:extLst>
      <p:ext uri="{BB962C8B-B14F-4D97-AF65-F5344CB8AC3E}">
        <p14:creationId xmlns:p14="http://schemas.microsoft.com/office/powerpoint/2010/main" val="4205436570"/>
      </p:ext>
    </p:extLst>
  </p:cSld>
  <p:clrMapOvr>
    <a:masterClrMapping/>
  </p:clrMapOvr>
</p:sld>
</file>

<file path=ppt/theme/theme1.xml><?xml version="1.0" encoding="utf-8"?>
<a:theme xmlns:a="http://schemas.openxmlformats.org/drawingml/2006/main" name="Office Theme">
  <a:themeElements>
    <a:clrScheme name="Lyddon">
      <a:dk1>
        <a:srgbClr val="000000"/>
      </a:dk1>
      <a:lt1>
        <a:srgbClr val="FFFFFF"/>
      </a:lt1>
      <a:dk2>
        <a:srgbClr val="44546A"/>
      </a:dk2>
      <a:lt2>
        <a:srgbClr val="E7E6E6"/>
      </a:lt2>
      <a:accent1>
        <a:srgbClr val="E17F0C"/>
      </a:accent1>
      <a:accent2>
        <a:srgbClr val="9CB6E1"/>
      </a:accent2>
      <a:accent3>
        <a:srgbClr val="575756"/>
      </a:accent3>
      <a:accent4>
        <a:srgbClr val="E17F0C"/>
      </a:accent4>
      <a:accent5>
        <a:srgbClr val="545454"/>
      </a:accent5>
      <a:accent6>
        <a:srgbClr val="70AD47"/>
      </a:accent6>
      <a:hlink>
        <a:srgbClr val="E17F0C"/>
      </a:hlink>
      <a:folHlink>
        <a:srgbClr val="9CB6E1"/>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1405</TotalTime>
  <Words>1945</Words>
  <Application>Microsoft Office PowerPoint</Application>
  <PresentationFormat>Widescreen</PresentationFormat>
  <Paragraphs>241</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Calibri</vt:lpstr>
      <vt:lpstr>Calibri Light</vt:lpstr>
      <vt:lpstr>Office Theme</vt:lpstr>
      <vt:lpstr>Payment systems, the currencies they serve, and the prospects for de-dollarization  Presentation by Bob Lyddon</vt:lpstr>
      <vt:lpstr>Agenda</vt:lpstr>
      <vt:lpstr>Overarching context</vt:lpstr>
      <vt:lpstr>Payment systems</vt:lpstr>
      <vt:lpstr>Payment system process and completion</vt:lpstr>
      <vt:lpstr>Finality</vt:lpstr>
      <vt:lpstr>Let’s now return to our overarching context</vt:lpstr>
      <vt:lpstr>Return</vt:lpstr>
      <vt:lpstr>Liquidity</vt:lpstr>
      <vt:lpstr>Safety…in what do we trust? God, or Moody’s?</vt:lpstr>
      <vt:lpstr>Safety – the environment you are investing into</vt:lpstr>
      <vt:lpstr>Safety – quality of the ‘risk-free’ investment in the currency</vt:lpstr>
      <vt:lpstr>Safety – quality of ‘full faith and credit’ backing</vt:lpstr>
      <vt:lpstr>Marking currencies against these criteria of safety on a scale of 0 (non-existent) to 5 (perfect)</vt:lpstr>
      <vt:lpstr>US dollar</vt:lpstr>
      <vt:lpstr>UK pound</vt:lpstr>
      <vt:lpstr>Euro</vt:lpstr>
      <vt:lpstr>Chinese yuan</vt:lpstr>
      <vt:lpstr>Bitcoin</vt:lpstr>
      <vt:lpstr>Consolidated scoresheet</vt:lpstr>
      <vt:lpstr>Conclusions</vt:lpstr>
      <vt:lpstr>Conclusion of Payment systems, the currencies they serve, and the prospects for de-dollarization  Presentation by Bob Lyddon made on 13th May 2026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 Berry</dc:creator>
  <cp:lastModifiedBy>Robert Lyddon</cp:lastModifiedBy>
  <cp:revision>70</cp:revision>
  <dcterms:created xsi:type="dcterms:W3CDTF">2017-06-12T15:19:13Z</dcterms:created>
  <dcterms:modified xsi:type="dcterms:W3CDTF">2026-06-02T15:44:34Z</dcterms:modified>
</cp:coreProperties>
</file>